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8" r:id="rId3"/>
    <p:sldId id="418" r:id="rId4"/>
    <p:sldId id="364" r:id="rId5"/>
    <p:sldId id="304" r:id="rId6"/>
    <p:sldId id="365" r:id="rId7"/>
    <p:sldId id="366" r:id="rId8"/>
    <p:sldId id="367" r:id="rId9"/>
    <p:sldId id="368" r:id="rId10"/>
    <p:sldId id="371" r:id="rId11"/>
    <p:sldId id="370" r:id="rId12"/>
    <p:sldId id="419" r:id="rId13"/>
    <p:sldId id="372" r:id="rId14"/>
    <p:sldId id="374" r:id="rId15"/>
    <p:sldId id="375" r:id="rId16"/>
    <p:sldId id="377" r:id="rId17"/>
    <p:sldId id="378" r:id="rId18"/>
    <p:sldId id="379" r:id="rId19"/>
    <p:sldId id="380" r:id="rId20"/>
    <p:sldId id="381" r:id="rId21"/>
    <p:sldId id="382" r:id="rId22"/>
    <p:sldId id="383" r:id="rId23"/>
    <p:sldId id="385" r:id="rId24"/>
    <p:sldId id="387" r:id="rId25"/>
    <p:sldId id="388" r:id="rId26"/>
    <p:sldId id="389" r:id="rId27"/>
    <p:sldId id="390" r:id="rId28"/>
    <p:sldId id="391" r:id="rId29"/>
    <p:sldId id="392" r:id="rId30"/>
    <p:sldId id="393" r:id="rId31"/>
    <p:sldId id="394" r:id="rId32"/>
    <p:sldId id="398" r:id="rId33"/>
    <p:sldId id="400" r:id="rId34"/>
    <p:sldId id="401" r:id="rId35"/>
    <p:sldId id="402" r:id="rId36"/>
    <p:sldId id="403" r:id="rId37"/>
    <p:sldId id="404" r:id="rId38"/>
    <p:sldId id="405" r:id="rId39"/>
    <p:sldId id="406" r:id="rId40"/>
    <p:sldId id="407" r:id="rId41"/>
    <p:sldId id="409" r:id="rId42"/>
    <p:sldId id="408" r:id="rId43"/>
    <p:sldId id="410" r:id="rId44"/>
    <p:sldId id="411" r:id="rId45"/>
    <p:sldId id="412" r:id="rId46"/>
    <p:sldId id="413" r:id="rId47"/>
    <p:sldId id="414" r:id="rId48"/>
    <p:sldId id="415" r:id="rId49"/>
    <p:sldId id="416" r:id="rId5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59" d="100"/>
          <a:sy n="59" d="100"/>
        </p:scale>
        <p:origin x="7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B1A8E5-CDF1-4F51-925F-863258DF532F}" type="datetimeFigureOut">
              <a:rPr lang="ru-RU" smtClean="0"/>
              <a:t>05.04.2024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CE0A2F-D938-408D-B71E-071A60BBADA8}" type="slidenum">
              <a:rPr lang="ru-RU" smtClean="0"/>
              <a:t>‹№›</a:t>
            </a:fld>
            <a:endParaRPr lang="ru-RU"/>
          </a:p>
        </p:txBody>
      </p:sp>
    </p:spTree>
    <p:extLst>
      <p:ext uri="{BB962C8B-B14F-4D97-AF65-F5344CB8AC3E}">
        <p14:creationId xmlns:p14="http://schemas.microsoft.com/office/powerpoint/2010/main" val="1404952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521A20EC-832F-48BA-9720-989A31EF5E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8C84358A-51EA-4C26-AFBB-ABD2CD65F231}" type="slidenum">
              <a:rPr lang="en-US" altLang="ru-RU" sz="1200">
                <a:solidFill>
                  <a:srgbClr val="000000"/>
                </a:solidFill>
              </a:rPr>
              <a:pPr/>
              <a:t>3</a:t>
            </a:fld>
            <a:endParaRPr lang="en-US" altLang="ru-RU" sz="1200">
              <a:solidFill>
                <a:srgbClr val="000000"/>
              </a:solidFill>
            </a:endParaRPr>
          </a:p>
        </p:txBody>
      </p:sp>
      <p:sp>
        <p:nvSpPr>
          <p:cNvPr id="54275" name="Rectangle 2">
            <a:extLst>
              <a:ext uri="{FF2B5EF4-FFF2-40B4-BE49-F238E27FC236}">
                <a16:creationId xmlns:a16="http://schemas.microsoft.com/office/drawing/2014/main" id="{9F18FDED-EB2A-4437-A24A-3A96EDE4E7F8}"/>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38705854-9222-4D28-BD6A-43E3701B91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148DE69-B973-4B21-B8A3-9166E926FD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E54AEEF-2D9D-4D43-8C37-39044512D0E8}" type="slidenum">
              <a:rPr lang="en-US" altLang="ru-RU" sz="1200"/>
              <a:pPr/>
              <a:t>12</a:t>
            </a:fld>
            <a:endParaRPr lang="en-US" altLang="ru-RU" sz="1200"/>
          </a:p>
        </p:txBody>
      </p:sp>
      <p:sp>
        <p:nvSpPr>
          <p:cNvPr id="63491" name="Rectangle 2">
            <a:extLst>
              <a:ext uri="{FF2B5EF4-FFF2-40B4-BE49-F238E27FC236}">
                <a16:creationId xmlns:a16="http://schemas.microsoft.com/office/drawing/2014/main" id="{89794BD9-0E83-477F-A96C-B3A7C65B196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778DE5ED-8C4A-4BDD-8EA9-60BD4FD18A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99BCBA10-AA5A-43C4-A127-992CB0785F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29EBD02-915F-4C37-AB8B-08A2A8406C14}" type="slidenum">
              <a:rPr lang="en-US" altLang="ru-RU" sz="1200"/>
              <a:pPr/>
              <a:t>13</a:t>
            </a:fld>
            <a:endParaRPr lang="en-US" altLang="ru-RU" sz="1200"/>
          </a:p>
        </p:txBody>
      </p:sp>
      <p:sp>
        <p:nvSpPr>
          <p:cNvPr id="64515" name="Rectangle 2">
            <a:extLst>
              <a:ext uri="{FF2B5EF4-FFF2-40B4-BE49-F238E27FC236}">
                <a16:creationId xmlns:a16="http://schemas.microsoft.com/office/drawing/2014/main" id="{406BA1E2-F6BF-419B-AB52-4F3B132B91F7}"/>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47E967E0-91DD-47BB-B193-A90F66844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4287D3E-1913-45C4-97FB-7940E12E78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7FB76CA-1A2C-4161-8771-7545F5CB2470}" type="slidenum">
              <a:rPr lang="en-US" altLang="ru-RU" sz="1200"/>
              <a:pPr/>
              <a:t>14</a:t>
            </a:fld>
            <a:endParaRPr lang="en-US" altLang="ru-RU" sz="1200"/>
          </a:p>
        </p:txBody>
      </p:sp>
      <p:sp>
        <p:nvSpPr>
          <p:cNvPr id="65539" name="Rectangle 2">
            <a:extLst>
              <a:ext uri="{FF2B5EF4-FFF2-40B4-BE49-F238E27FC236}">
                <a16:creationId xmlns:a16="http://schemas.microsoft.com/office/drawing/2014/main" id="{FE45675C-D9ED-4072-B28E-994BBB410A33}"/>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27706B02-2144-4A42-A442-EEFA3BEA31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EE497A21-642E-40C4-9D32-6E837B3983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EA0CE5A-11D9-426D-A741-ACA045BDC317}" type="slidenum">
              <a:rPr lang="en-US" altLang="ru-RU" sz="1200"/>
              <a:pPr/>
              <a:t>15</a:t>
            </a:fld>
            <a:endParaRPr lang="en-US" altLang="ru-RU" sz="1200"/>
          </a:p>
        </p:txBody>
      </p:sp>
      <p:sp>
        <p:nvSpPr>
          <p:cNvPr id="66563" name="Rectangle 2">
            <a:extLst>
              <a:ext uri="{FF2B5EF4-FFF2-40B4-BE49-F238E27FC236}">
                <a16:creationId xmlns:a16="http://schemas.microsoft.com/office/drawing/2014/main" id="{5273EA3E-65DF-4480-8D7D-5CA487A2C47A}"/>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75664C0-344F-4EB2-A89F-8DFCFE41E1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17079CB7-D83B-4FAE-9729-73A557BF4F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CB1582E-D771-4A32-9BA1-45C26ECB60D9}" type="slidenum">
              <a:rPr lang="en-US" altLang="ru-RU" sz="1200"/>
              <a:pPr/>
              <a:t>16</a:t>
            </a:fld>
            <a:endParaRPr lang="en-US" altLang="ru-RU" sz="1200"/>
          </a:p>
        </p:txBody>
      </p:sp>
      <p:sp>
        <p:nvSpPr>
          <p:cNvPr id="67587" name="Rectangle 2">
            <a:extLst>
              <a:ext uri="{FF2B5EF4-FFF2-40B4-BE49-F238E27FC236}">
                <a16:creationId xmlns:a16="http://schemas.microsoft.com/office/drawing/2014/main" id="{49B764BD-4BFA-4D19-8437-B24A7381874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B8C61BEE-FC39-4B51-A342-EF5DE5A835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Ask a student to draw the vectors on the white board</a:t>
            </a:r>
          </a:p>
          <a:p>
            <a:pPr eaLnBrk="1" hangingPunct="1"/>
            <a:endParaRPr lang="en-US" altLang="ru-RU">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41A5A3AD-A370-4122-AD85-8715060B1A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9A2581B-5B61-40F6-823E-A2F279E5CACC}" type="slidenum">
              <a:rPr lang="en-US" altLang="ru-RU" sz="1200"/>
              <a:pPr/>
              <a:t>17</a:t>
            </a:fld>
            <a:endParaRPr lang="en-US" altLang="ru-RU" sz="1200"/>
          </a:p>
        </p:txBody>
      </p:sp>
      <p:sp>
        <p:nvSpPr>
          <p:cNvPr id="68611" name="Rectangle 2">
            <a:extLst>
              <a:ext uri="{FF2B5EF4-FFF2-40B4-BE49-F238E27FC236}">
                <a16:creationId xmlns:a16="http://schemas.microsoft.com/office/drawing/2014/main" id="{196320C1-5375-4D1F-B516-6BD29547A9F6}"/>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B10EA6F6-DC78-4C6E-AAE4-5655D5771D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Ask a student to draw the vectors on the white board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B1CD059C-EEE5-4CC4-8357-1EED0FD3EA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DB6FCC0-09E8-4F93-8EC9-A2393E4FB965}" type="slidenum">
              <a:rPr lang="en-US" altLang="ru-RU" sz="1200"/>
              <a:pPr/>
              <a:t>18</a:t>
            </a:fld>
            <a:endParaRPr lang="en-US" altLang="ru-RU" sz="1200"/>
          </a:p>
        </p:txBody>
      </p:sp>
      <p:sp>
        <p:nvSpPr>
          <p:cNvPr id="69635" name="Rectangle 2">
            <a:extLst>
              <a:ext uri="{FF2B5EF4-FFF2-40B4-BE49-F238E27FC236}">
                <a16:creationId xmlns:a16="http://schemas.microsoft.com/office/drawing/2014/main" id="{C2013064-6CD0-43C8-8A6F-C9BF1067EA7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A08E4F8-7547-4A01-8E13-1FEDAE28E5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DCE246A-EF61-4BFB-87E0-6A92FA1B2A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F88987-F155-4F0C-A85D-E2AA01A569B6}" type="slidenum">
              <a:rPr lang="en-US" altLang="ru-RU" sz="1200"/>
              <a:pPr/>
              <a:t>19</a:t>
            </a:fld>
            <a:endParaRPr lang="en-US" altLang="ru-RU" sz="1200"/>
          </a:p>
        </p:txBody>
      </p:sp>
      <p:sp>
        <p:nvSpPr>
          <p:cNvPr id="71683" name="Rectangle 2">
            <a:extLst>
              <a:ext uri="{FF2B5EF4-FFF2-40B4-BE49-F238E27FC236}">
                <a16:creationId xmlns:a16="http://schemas.microsoft.com/office/drawing/2014/main" id="{A43AC7C9-ABB2-4CAE-B41E-6596380420E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2317C4C6-0F55-4F70-8057-FB3B01DFB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24DADF5D-F2C6-4F53-A921-2E85EB96DF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F3F542F-7121-4D75-AD7E-4C5B349EB5AF}" type="slidenum">
              <a:rPr lang="en-US" altLang="ru-RU" sz="1200"/>
              <a:pPr/>
              <a:t>20</a:t>
            </a:fld>
            <a:endParaRPr lang="en-US" altLang="ru-RU" sz="1200"/>
          </a:p>
        </p:txBody>
      </p:sp>
      <p:sp>
        <p:nvSpPr>
          <p:cNvPr id="72707" name="Rectangle 2">
            <a:extLst>
              <a:ext uri="{FF2B5EF4-FFF2-40B4-BE49-F238E27FC236}">
                <a16:creationId xmlns:a16="http://schemas.microsoft.com/office/drawing/2014/main" id="{C593C338-6F03-4700-A65A-6EA5D87172E7}"/>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84B195DF-74A2-4E49-A9D5-A7416161B5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Sub-sampling: change the sampling size of the dimensions</a:t>
            </a:r>
          </a:p>
          <a:p>
            <a:pPr eaLnBrk="1" hangingPunct="1"/>
            <a:r>
              <a:rPr lang="en-US" altLang="ru-RU">
                <a:latin typeface="Arial" panose="020B0604020202020204" pitchFamily="34" charset="0"/>
              </a:rPr>
              <a:t>Over-sampling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8B74C5A-57B2-4848-B874-95F7727B0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038575A-7635-4E29-BCF0-68ECDF0644D2}" type="slidenum">
              <a:rPr lang="en-US" altLang="ru-RU" sz="1200"/>
              <a:pPr/>
              <a:t>21</a:t>
            </a:fld>
            <a:endParaRPr lang="en-US" altLang="ru-RU" sz="1200"/>
          </a:p>
        </p:txBody>
      </p:sp>
      <p:sp>
        <p:nvSpPr>
          <p:cNvPr id="73731" name="Rectangle 2">
            <a:extLst>
              <a:ext uri="{FF2B5EF4-FFF2-40B4-BE49-F238E27FC236}">
                <a16:creationId xmlns:a16="http://schemas.microsoft.com/office/drawing/2014/main" id="{524C0D5F-D438-4DB4-AB0A-75208DAF058A}"/>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8C6219DA-297F-473C-A224-D76E6FD526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38ADB07-3CC6-4E76-8219-F84493ADFF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84539D6-1E3B-4456-9A14-F5903E6BFE2E}" type="slidenum">
              <a:rPr lang="en-US" altLang="ru-RU" sz="1200"/>
              <a:pPr/>
              <a:t>4</a:t>
            </a:fld>
            <a:endParaRPr lang="en-US" altLang="ru-RU" sz="1200"/>
          </a:p>
        </p:txBody>
      </p:sp>
      <p:sp>
        <p:nvSpPr>
          <p:cNvPr id="55299" name="Rectangle 2">
            <a:extLst>
              <a:ext uri="{FF2B5EF4-FFF2-40B4-BE49-F238E27FC236}">
                <a16:creationId xmlns:a16="http://schemas.microsoft.com/office/drawing/2014/main" id="{954BB147-F285-49EA-ABC6-902D153FB2A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437ACB78-D314-44B7-A171-37F09EB857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C1B252B-01AE-417C-BB0D-3BD7C69CA5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58E33BD-303D-4DCA-AC46-843398514ED2}" type="slidenum">
              <a:rPr lang="en-US" altLang="ru-RU" sz="1200"/>
              <a:pPr/>
              <a:t>22</a:t>
            </a:fld>
            <a:endParaRPr lang="en-US" altLang="ru-RU" sz="1200"/>
          </a:p>
        </p:txBody>
      </p:sp>
      <p:sp>
        <p:nvSpPr>
          <p:cNvPr id="74755" name="Rectangle 2">
            <a:extLst>
              <a:ext uri="{FF2B5EF4-FFF2-40B4-BE49-F238E27FC236}">
                <a16:creationId xmlns:a16="http://schemas.microsoft.com/office/drawing/2014/main" id="{70276C99-8870-4066-A6C5-DFA33A04B6D1}"/>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16798425-E5FB-4EA2-A455-643B0E9FA4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Too  much sampling, overlapping, and thus cause visual clutter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A609340C-A233-4215-9B27-ECB2EDE641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44AA8976-D73D-4CA2-94A8-059889D5BE37}" type="slidenum">
              <a:rPr lang="en-US" altLang="ru-RU" sz="1200"/>
              <a:pPr/>
              <a:t>23</a:t>
            </a:fld>
            <a:endParaRPr lang="en-US" altLang="ru-RU" sz="1200"/>
          </a:p>
        </p:txBody>
      </p:sp>
      <p:sp>
        <p:nvSpPr>
          <p:cNvPr id="75779" name="Rectangle 2">
            <a:extLst>
              <a:ext uri="{FF2B5EF4-FFF2-40B4-BE49-F238E27FC236}">
                <a16:creationId xmlns:a16="http://schemas.microsoft.com/office/drawing/2014/main" id="{0C0888BF-C05B-4A7B-B2CF-DBDAFCFF9933}"/>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16D6193-666F-4F87-A819-CC28C1C165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Show orientation (up or down, left or right)</a:t>
            </a:r>
          </a:p>
          <a:p>
            <a:pPr eaLnBrk="1" hangingPunct="1"/>
            <a:r>
              <a:rPr lang="en-US" altLang="ru-RU">
                <a:latin typeface="Arial" panose="020B0604020202020204" pitchFamily="34" charset="0"/>
              </a:rPr>
              <a:t>Strong flow, and weak flow</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41E1FEE-D449-4B5C-B556-51334A257C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445A214-203D-435C-88B7-007556DD3AB2}" type="slidenum">
              <a:rPr lang="en-US" altLang="ru-RU" sz="1200"/>
              <a:pPr/>
              <a:t>24</a:t>
            </a:fld>
            <a:endParaRPr lang="en-US" altLang="ru-RU" sz="1200"/>
          </a:p>
        </p:txBody>
      </p:sp>
      <p:sp>
        <p:nvSpPr>
          <p:cNvPr id="76803" name="Rectangle 2">
            <a:extLst>
              <a:ext uri="{FF2B5EF4-FFF2-40B4-BE49-F238E27FC236}">
                <a16:creationId xmlns:a16="http://schemas.microsoft.com/office/drawing/2014/main" id="{4B8F4115-0879-4570-A778-E29692EC57D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92D861A-76EA-4103-B293-4C9D68169E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Show orientation (up or down, left or right)</a:t>
            </a:r>
          </a:p>
          <a:p>
            <a:pPr eaLnBrk="1" hangingPunct="1"/>
            <a:r>
              <a:rPr lang="en-US" altLang="ru-RU">
                <a:latin typeface="Arial" panose="020B0604020202020204" pitchFamily="34" charset="0"/>
              </a:rPr>
              <a:t>Strong flow, and weak flow</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E051CBBC-ECCE-45C5-814C-F14F63DE41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D8D2FD0-714C-48CC-8441-729162171774}" type="slidenum">
              <a:rPr lang="en-US" altLang="ru-RU" sz="1200"/>
              <a:pPr/>
              <a:t>25</a:t>
            </a:fld>
            <a:endParaRPr lang="en-US" altLang="ru-RU" sz="1200"/>
          </a:p>
        </p:txBody>
      </p:sp>
      <p:sp>
        <p:nvSpPr>
          <p:cNvPr id="77827" name="Rectangle 2">
            <a:extLst>
              <a:ext uri="{FF2B5EF4-FFF2-40B4-BE49-F238E27FC236}">
                <a16:creationId xmlns:a16="http://schemas.microsoft.com/office/drawing/2014/main" id="{4D8DCA03-F219-450F-AC02-95A4CCE5CD0A}"/>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5E26911F-F397-4F98-B6BA-049A9E4089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Show orientation (up or down, left or right)</a:t>
            </a:r>
          </a:p>
          <a:p>
            <a:pPr eaLnBrk="1" hangingPunct="1"/>
            <a:r>
              <a:rPr lang="en-US" altLang="ru-RU">
                <a:latin typeface="Arial" panose="020B0604020202020204" pitchFamily="34" charset="0"/>
              </a:rPr>
              <a:t>Strong flow, and weak flow</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FEF7F18B-AC49-4C1D-A2C1-6C26D1F5F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C07068D-0DF3-411F-82E3-08039AA2231E}" type="slidenum">
              <a:rPr lang="en-US" altLang="ru-RU" sz="1200"/>
              <a:pPr/>
              <a:t>26</a:t>
            </a:fld>
            <a:endParaRPr lang="en-US" altLang="ru-RU" sz="1200"/>
          </a:p>
        </p:txBody>
      </p:sp>
      <p:sp>
        <p:nvSpPr>
          <p:cNvPr id="78851" name="Rectangle 2">
            <a:extLst>
              <a:ext uri="{FF2B5EF4-FFF2-40B4-BE49-F238E27FC236}">
                <a16:creationId xmlns:a16="http://schemas.microsoft.com/office/drawing/2014/main" id="{82C4EA94-C58A-4B15-B23F-80E3EF403BC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13DB9687-F4B6-42B6-920C-FD7A636D0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Show orientation (up or down, left or right)</a:t>
            </a:r>
          </a:p>
          <a:p>
            <a:pPr eaLnBrk="1" hangingPunct="1"/>
            <a:r>
              <a:rPr lang="en-US" altLang="ru-RU">
                <a:latin typeface="Arial" panose="020B0604020202020204" pitchFamily="34" charset="0"/>
              </a:rPr>
              <a:t>Strong flow, and weak flow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261BF87-6F26-4C4E-B715-7AA4E5B184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51A7DA8-6861-443D-A59B-AF23DB38D953}" type="slidenum">
              <a:rPr lang="en-US" altLang="ru-RU" sz="1200"/>
              <a:pPr/>
              <a:t>27</a:t>
            </a:fld>
            <a:endParaRPr lang="en-US" altLang="ru-RU" sz="1200"/>
          </a:p>
        </p:txBody>
      </p:sp>
      <p:sp>
        <p:nvSpPr>
          <p:cNvPr id="79875" name="Rectangle 2">
            <a:extLst>
              <a:ext uri="{FF2B5EF4-FFF2-40B4-BE49-F238E27FC236}">
                <a16:creationId xmlns:a16="http://schemas.microsoft.com/office/drawing/2014/main" id="{EE97A768-D3A2-4465-BCAF-ABE965CE7049}"/>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C418842-5BC2-4065-86FD-434FBED44F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Show orientation (up or down, left or right)</a:t>
            </a:r>
          </a:p>
          <a:p>
            <a:pPr eaLnBrk="1" hangingPunct="1"/>
            <a:r>
              <a:rPr lang="en-US" altLang="ru-RU">
                <a:latin typeface="Arial" panose="020B0604020202020204" pitchFamily="34" charset="0"/>
              </a:rPr>
              <a:t>Strong flow, and weak flow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CCAECD58-C4C0-4252-806A-0869D5D869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8BD986A-007E-4DBE-B63B-C00E7A119AB0}" type="slidenum">
              <a:rPr lang="en-US" altLang="ru-RU" sz="1200"/>
              <a:pPr/>
              <a:t>28</a:t>
            </a:fld>
            <a:endParaRPr lang="en-US" altLang="ru-RU" sz="1200"/>
          </a:p>
        </p:txBody>
      </p:sp>
      <p:sp>
        <p:nvSpPr>
          <p:cNvPr id="80899" name="Rectangle 2">
            <a:extLst>
              <a:ext uri="{FF2B5EF4-FFF2-40B4-BE49-F238E27FC236}">
                <a16:creationId xmlns:a16="http://schemas.microsoft.com/office/drawing/2014/main" id="{46B10DB5-D655-49AC-827E-4081AEA2595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22F151AE-2426-4C63-B190-CC7DD61C12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213EA850-57FD-46CC-839B-B3CD404EEE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66D5EEA-7188-433F-A4A8-66C0C26071E8}" type="slidenum">
              <a:rPr lang="en-US" altLang="ru-RU" sz="1200"/>
              <a:pPr/>
              <a:t>29</a:t>
            </a:fld>
            <a:endParaRPr lang="en-US" altLang="ru-RU" sz="1200"/>
          </a:p>
        </p:txBody>
      </p:sp>
      <p:sp>
        <p:nvSpPr>
          <p:cNvPr id="81923" name="Rectangle 2">
            <a:extLst>
              <a:ext uri="{FF2B5EF4-FFF2-40B4-BE49-F238E27FC236}">
                <a16:creationId xmlns:a16="http://schemas.microsoft.com/office/drawing/2014/main" id="{07B2DDBC-9252-4B81-96F3-2BC4C1CAED4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84FA31E7-AD1F-4812-9B75-57D382F2C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Color wheel: 6 primary color, 6 sector, 0, 60, 120, 180, 240, 300 degree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36C95222-77C7-47FD-BF63-5144039671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34DDEF0-C3A3-438D-BD46-C4BB3CA2856E}" type="slidenum">
              <a:rPr lang="en-US" altLang="ru-RU" sz="1200"/>
              <a:pPr/>
              <a:t>30</a:t>
            </a:fld>
            <a:endParaRPr lang="en-US" altLang="ru-RU" sz="1200"/>
          </a:p>
        </p:txBody>
      </p:sp>
      <p:sp>
        <p:nvSpPr>
          <p:cNvPr id="82947" name="Rectangle 2">
            <a:extLst>
              <a:ext uri="{FF2B5EF4-FFF2-40B4-BE49-F238E27FC236}">
                <a16:creationId xmlns:a16="http://schemas.microsoft.com/office/drawing/2014/main" id="{F2A8AF21-F196-4996-8607-E2C491284504}"/>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036E98A-E9A2-437E-9761-F67A329EF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MHD</a:t>
            </a:r>
          </a:p>
          <a:p>
            <a:pPr eaLnBrk="1" hangingPunct="1"/>
            <a:r>
              <a:rPr lang="en-US" altLang="ru-RU">
                <a:latin typeface="Arial" panose="020B0604020202020204" pitchFamily="34" charset="0"/>
              </a:rPr>
              <a:t>CFD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861554A3-49A6-45E2-8349-573AB9D98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1E12615-5838-46D9-84D8-6575ACF51B05}" type="slidenum">
              <a:rPr lang="en-US" altLang="ru-RU" sz="1200"/>
              <a:pPr/>
              <a:t>31</a:t>
            </a:fld>
            <a:endParaRPr lang="en-US" altLang="ru-RU" sz="1200"/>
          </a:p>
        </p:txBody>
      </p:sp>
      <p:sp>
        <p:nvSpPr>
          <p:cNvPr id="83971" name="Rectangle 2">
            <a:extLst>
              <a:ext uri="{FF2B5EF4-FFF2-40B4-BE49-F238E27FC236}">
                <a16:creationId xmlns:a16="http://schemas.microsoft.com/office/drawing/2014/main" id="{BBD66008-AEE5-471D-83D7-7334D5D0102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793C43E2-6849-44C3-B86F-46A870C4EF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MHD</a:t>
            </a:r>
          </a:p>
          <a:p>
            <a:pPr eaLnBrk="1" hangingPunct="1"/>
            <a:r>
              <a:rPr lang="en-US" altLang="ru-RU">
                <a:latin typeface="Arial" panose="020B0604020202020204" pitchFamily="34" charset="0"/>
              </a:rPr>
              <a:t>CFD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2654A07-4058-4861-BD69-7DC7F6A6E8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D827E50-0F9E-4B9D-B8AB-24CCD0076F7F}" type="slidenum">
              <a:rPr lang="en-US" altLang="ru-RU" sz="1200"/>
              <a:pPr/>
              <a:t>5</a:t>
            </a:fld>
            <a:endParaRPr lang="en-US" altLang="ru-RU" sz="1200"/>
          </a:p>
        </p:txBody>
      </p:sp>
      <p:sp>
        <p:nvSpPr>
          <p:cNvPr id="56323" name="Rectangle 2">
            <a:extLst>
              <a:ext uri="{FF2B5EF4-FFF2-40B4-BE49-F238E27FC236}">
                <a16:creationId xmlns:a16="http://schemas.microsoft.com/office/drawing/2014/main" id="{4D60DEEF-67F6-482B-A9F5-A2911EEA6477}"/>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23F74BE6-33AD-4283-8FC3-019A368BD5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20122EEA-DDDB-4EA4-9E32-7597D5977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370EA31-6769-4DD5-AD0A-6E24B6440EB9}" type="slidenum">
              <a:rPr lang="en-US" altLang="ru-RU" sz="1200"/>
              <a:pPr/>
              <a:t>32</a:t>
            </a:fld>
            <a:endParaRPr lang="en-US" altLang="ru-RU" sz="1200"/>
          </a:p>
        </p:txBody>
      </p:sp>
      <p:sp>
        <p:nvSpPr>
          <p:cNvPr id="84995" name="Rectangle 2">
            <a:extLst>
              <a:ext uri="{FF2B5EF4-FFF2-40B4-BE49-F238E27FC236}">
                <a16:creationId xmlns:a16="http://schemas.microsoft.com/office/drawing/2014/main" id="{67F9CAE7-D933-41DD-9D07-334708342E2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B2EAD06A-43D0-4EA3-8864-BD0B40E499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46E40F68-CFEB-41C8-AC0D-BFCAB5F911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8075428-2640-4A2A-AD9F-08512821D111}" type="slidenum">
              <a:rPr lang="en-US" altLang="ru-RU" sz="1200"/>
              <a:pPr/>
              <a:t>33</a:t>
            </a:fld>
            <a:endParaRPr lang="en-US" altLang="ru-RU" sz="1200"/>
          </a:p>
        </p:txBody>
      </p:sp>
      <p:sp>
        <p:nvSpPr>
          <p:cNvPr id="86019" name="Rectangle 2">
            <a:extLst>
              <a:ext uri="{FF2B5EF4-FFF2-40B4-BE49-F238E27FC236}">
                <a16:creationId xmlns:a16="http://schemas.microsoft.com/office/drawing/2014/main" id="{2940D5AA-56B9-4DA3-9CE5-0FD0A53C2A5C}"/>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BCF5249B-69E1-4A3B-B81B-42F4CDE98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D2EFA79-0388-42F7-AF37-25D139C24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E13FC84-5EE5-493F-B468-B08BCADC4DBA}" type="slidenum">
              <a:rPr lang="en-US" altLang="ru-RU" sz="1200"/>
              <a:pPr/>
              <a:t>34</a:t>
            </a:fld>
            <a:endParaRPr lang="en-US" altLang="ru-RU" sz="1200"/>
          </a:p>
        </p:txBody>
      </p:sp>
      <p:sp>
        <p:nvSpPr>
          <p:cNvPr id="87043" name="Rectangle 2">
            <a:extLst>
              <a:ext uri="{FF2B5EF4-FFF2-40B4-BE49-F238E27FC236}">
                <a16:creationId xmlns:a16="http://schemas.microsoft.com/office/drawing/2014/main" id="{05148957-8B82-49DE-9E82-D747A5793133}"/>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AFB8E698-08D6-4DEF-820C-7AEE063A8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50917589-9189-4C48-B0E2-0A93CDB7C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490529D-DF26-4389-9F7D-160DE6643F27}" type="slidenum">
              <a:rPr lang="en-US" altLang="ru-RU" sz="1200"/>
              <a:pPr/>
              <a:t>35</a:t>
            </a:fld>
            <a:endParaRPr lang="en-US" altLang="ru-RU" sz="1200"/>
          </a:p>
        </p:txBody>
      </p:sp>
      <p:sp>
        <p:nvSpPr>
          <p:cNvPr id="88067" name="Rectangle 2">
            <a:extLst>
              <a:ext uri="{FF2B5EF4-FFF2-40B4-BE49-F238E27FC236}">
                <a16:creationId xmlns:a16="http://schemas.microsoft.com/office/drawing/2014/main" id="{7E4E5D37-E8A4-4E46-862A-57D51138443E}"/>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7CA05774-AFF2-4999-8992-A7FAC6D8F9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Longer streamline for high speed stream</a:t>
            </a:r>
          </a:p>
          <a:p>
            <a:pPr eaLnBrk="1" hangingPunct="1"/>
            <a:r>
              <a:rPr lang="en-US" altLang="ru-RU">
                <a:latin typeface="Arial" panose="020B0604020202020204" pitchFamily="34" charset="0"/>
              </a:rPr>
              <a:t>Shorter streamline for lower speed stream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1F02A9B4-4B7F-4DDE-A860-DDBDE2963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BB21C62-1756-4EF8-A3E0-0C30DDE9BF34}" type="slidenum">
              <a:rPr lang="en-US" altLang="ru-RU" sz="1200"/>
              <a:pPr/>
              <a:t>36</a:t>
            </a:fld>
            <a:endParaRPr lang="en-US" altLang="ru-RU" sz="1200"/>
          </a:p>
        </p:txBody>
      </p:sp>
      <p:sp>
        <p:nvSpPr>
          <p:cNvPr id="89091" name="Rectangle 2">
            <a:extLst>
              <a:ext uri="{FF2B5EF4-FFF2-40B4-BE49-F238E27FC236}">
                <a16:creationId xmlns:a16="http://schemas.microsoft.com/office/drawing/2014/main" id="{650399FC-7885-49E1-9BF6-44378215A10F}"/>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54216081-DE51-4CCC-9B00-CE65C7D945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Contour lines find the edge points, and use linear basis function to interpret the intra-cell pixels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5622E329-F0CB-4497-B0C7-A93F290AD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3DCC750-1ABB-4059-87AD-AFCCA6CF4485}" type="slidenum">
              <a:rPr lang="en-US" altLang="ru-RU" sz="1200"/>
              <a:pPr/>
              <a:t>37</a:t>
            </a:fld>
            <a:endParaRPr lang="en-US" altLang="ru-RU" sz="1200"/>
          </a:p>
        </p:txBody>
      </p:sp>
      <p:sp>
        <p:nvSpPr>
          <p:cNvPr id="90115" name="Rectangle 2">
            <a:extLst>
              <a:ext uri="{FF2B5EF4-FFF2-40B4-BE49-F238E27FC236}">
                <a16:creationId xmlns:a16="http://schemas.microsoft.com/office/drawing/2014/main" id="{A13E6FCE-5A84-4CA3-A6CF-4EAE4552DD36}"/>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5707B4A0-35B7-435C-A0A2-831EA311E1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856573-AB3A-413A-B920-3CA4D5B8C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FBF397A-9978-49E3-9D2D-BE5232AF491B}" type="slidenum">
              <a:rPr lang="en-US" altLang="ru-RU" sz="1200"/>
              <a:pPr/>
              <a:t>38</a:t>
            </a:fld>
            <a:endParaRPr lang="en-US" altLang="ru-RU" sz="1200"/>
          </a:p>
        </p:txBody>
      </p:sp>
      <p:sp>
        <p:nvSpPr>
          <p:cNvPr id="91139" name="Rectangle 2">
            <a:extLst>
              <a:ext uri="{FF2B5EF4-FFF2-40B4-BE49-F238E27FC236}">
                <a16:creationId xmlns:a16="http://schemas.microsoft.com/office/drawing/2014/main" id="{EE9F4873-8121-45A8-BA33-83D838259FD9}"/>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305F4468-D597-4316-8BC7-8C94883035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15AEA4E-EF33-4A0E-9655-D5C00EEE9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F5BFFCF-9AC7-43D4-AF1A-937F1B301E88}" type="slidenum">
              <a:rPr lang="en-US" altLang="ru-RU" sz="1200"/>
              <a:pPr/>
              <a:t>39</a:t>
            </a:fld>
            <a:endParaRPr lang="en-US" altLang="ru-RU" sz="1200"/>
          </a:p>
        </p:txBody>
      </p:sp>
      <p:sp>
        <p:nvSpPr>
          <p:cNvPr id="92163" name="Rectangle 2">
            <a:extLst>
              <a:ext uri="{FF2B5EF4-FFF2-40B4-BE49-F238E27FC236}">
                <a16:creationId xmlns:a16="http://schemas.microsoft.com/office/drawing/2014/main" id="{04F4602B-37A0-44E7-AB89-85165A3BF6CC}"/>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409990FE-C587-43A4-95D5-4E7C2687B0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DBD58223-94E1-43A2-A321-11FBD12C5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447B8E3-8DC3-4B14-9334-21A237A4F476}" type="slidenum">
              <a:rPr lang="en-US" altLang="ru-RU" sz="1200"/>
              <a:pPr/>
              <a:t>40</a:t>
            </a:fld>
            <a:endParaRPr lang="en-US" altLang="ru-RU" sz="1200"/>
          </a:p>
        </p:txBody>
      </p:sp>
      <p:sp>
        <p:nvSpPr>
          <p:cNvPr id="93187" name="Rectangle 2">
            <a:extLst>
              <a:ext uri="{FF2B5EF4-FFF2-40B4-BE49-F238E27FC236}">
                <a16:creationId xmlns:a16="http://schemas.microsoft.com/office/drawing/2014/main" id="{323D1733-2976-4022-BCAB-1B7C121D0E56}"/>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E775776-8D68-4EC0-9E17-1E94E04F5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C3B94636-83E1-40B9-9A39-925ECCE11D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6BDE50E-C193-45A4-BEA8-370CA1F82FFC}" type="slidenum">
              <a:rPr lang="en-US" altLang="ru-RU" sz="1200"/>
              <a:pPr/>
              <a:t>41</a:t>
            </a:fld>
            <a:endParaRPr lang="en-US" altLang="ru-RU" sz="1200"/>
          </a:p>
        </p:txBody>
      </p:sp>
      <p:sp>
        <p:nvSpPr>
          <p:cNvPr id="94211" name="Rectangle 2">
            <a:extLst>
              <a:ext uri="{FF2B5EF4-FFF2-40B4-BE49-F238E27FC236}">
                <a16:creationId xmlns:a16="http://schemas.microsoft.com/office/drawing/2014/main" id="{70B9F38B-41D5-4059-AF65-C040471B2331}"/>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5FDBCE87-D6AC-4A04-84DB-4336B48EF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A399AB5-54F1-47C4-9E98-E1223B021B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D88DA5C-F5EF-42CD-A7EC-1878A4D25933}" type="slidenum">
              <a:rPr lang="en-US" altLang="ru-RU" sz="1200"/>
              <a:pPr/>
              <a:t>6</a:t>
            </a:fld>
            <a:endParaRPr lang="en-US" altLang="ru-RU" sz="1200"/>
          </a:p>
        </p:txBody>
      </p:sp>
      <p:sp>
        <p:nvSpPr>
          <p:cNvPr id="57347" name="Rectangle 2">
            <a:extLst>
              <a:ext uri="{FF2B5EF4-FFF2-40B4-BE49-F238E27FC236}">
                <a16:creationId xmlns:a16="http://schemas.microsoft.com/office/drawing/2014/main" id="{6FDF8734-EDFA-4AD1-ADB8-44DFB6AB498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10C14042-1130-4892-A8C9-DB49A3359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30E0395-0149-480D-AFE9-D8E8A45E05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4B9459F-D1DF-42B6-B323-1D283D09FF25}" type="slidenum">
              <a:rPr lang="en-US" altLang="ru-RU" sz="1200"/>
              <a:pPr/>
              <a:t>42</a:t>
            </a:fld>
            <a:endParaRPr lang="en-US" altLang="ru-RU" sz="1200"/>
          </a:p>
        </p:txBody>
      </p:sp>
      <p:sp>
        <p:nvSpPr>
          <p:cNvPr id="95235" name="Rectangle 2">
            <a:extLst>
              <a:ext uri="{FF2B5EF4-FFF2-40B4-BE49-F238E27FC236}">
                <a16:creationId xmlns:a16="http://schemas.microsoft.com/office/drawing/2014/main" id="{7A9E8F56-3CC1-42EF-8902-FAFBDD119D3D}"/>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CACCD90-40E1-4C36-9818-93089FC63F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EA892F3-E6B1-4B57-A0A7-E757506AF7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368B21F-CACB-4ED4-B10F-02A5B3BD7683}" type="slidenum">
              <a:rPr lang="en-US" altLang="ru-RU" sz="1200"/>
              <a:pPr/>
              <a:t>43</a:t>
            </a:fld>
            <a:endParaRPr lang="en-US" altLang="ru-RU" sz="1200"/>
          </a:p>
        </p:txBody>
      </p:sp>
      <p:sp>
        <p:nvSpPr>
          <p:cNvPr id="96259" name="Rectangle 2">
            <a:extLst>
              <a:ext uri="{FF2B5EF4-FFF2-40B4-BE49-F238E27FC236}">
                <a16:creationId xmlns:a16="http://schemas.microsoft.com/office/drawing/2014/main" id="{A289AD8E-9F94-486F-B072-8BFB87B54159}"/>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27394668-F904-43CC-921F-4DFA9DF14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941D1D4-AEA8-4F59-8FA5-A9F98DFE59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6BFC213-7D8A-4340-AD5E-A654F67CEB41}" type="slidenum">
              <a:rPr lang="en-US" altLang="ru-RU" sz="1200"/>
              <a:pPr/>
              <a:t>44</a:t>
            </a:fld>
            <a:endParaRPr lang="en-US" altLang="ru-RU" sz="1200"/>
          </a:p>
        </p:txBody>
      </p:sp>
      <p:sp>
        <p:nvSpPr>
          <p:cNvPr id="97283" name="Rectangle 2">
            <a:extLst>
              <a:ext uri="{FF2B5EF4-FFF2-40B4-BE49-F238E27FC236}">
                <a16:creationId xmlns:a16="http://schemas.microsoft.com/office/drawing/2014/main" id="{0809DF46-50FE-4619-B452-E3D607BA3009}"/>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4AE390E5-BCCA-4E3E-89B2-90901F862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Contour lines find the edge points, and use linear basis function to interpret the intra-cell pixels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353DD4E0-F4C6-4E9E-BB68-CDEA8953E1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459C2CD-5647-4306-ABFD-ADB3BF196EE1}" type="slidenum">
              <a:rPr lang="en-US" altLang="ru-RU" sz="1200"/>
              <a:pPr/>
              <a:t>45</a:t>
            </a:fld>
            <a:endParaRPr lang="en-US" altLang="ru-RU" sz="1200"/>
          </a:p>
        </p:txBody>
      </p:sp>
      <p:sp>
        <p:nvSpPr>
          <p:cNvPr id="98307" name="Rectangle 2">
            <a:extLst>
              <a:ext uri="{FF2B5EF4-FFF2-40B4-BE49-F238E27FC236}">
                <a16:creationId xmlns:a16="http://schemas.microsoft.com/office/drawing/2014/main" id="{8AD2B907-0563-4EC4-99E6-D93D3B1EA3D6}"/>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22C141CA-87E4-4414-947A-841589587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Talk about isoline and isosurface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0E4D95B4-4DCF-4C9F-8355-DEF90D8D4A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D619755-0617-4D6E-8A02-E42D14339E08}" type="slidenum">
              <a:rPr lang="en-US" altLang="ru-RU" sz="1200"/>
              <a:pPr/>
              <a:t>46</a:t>
            </a:fld>
            <a:endParaRPr lang="en-US" altLang="ru-RU" sz="1200"/>
          </a:p>
        </p:txBody>
      </p:sp>
      <p:sp>
        <p:nvSpPr>
          <p:cNvPr id="99331" name="Rectangle 2">
            <a:extLst>
              <a:ext uri="{FF2B5EF4-FFF2-40B4-BE49-F238E27FC236}">
                <a16:creationId xmlns:a16="http://schemas.microsoft.com/office/drawing/2014/main" id="{AA7825A5-5BEB-40AA-8399-CEB8AAAD87D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B1226D8-9F91-4072-BB95-201B9EAD56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Talk about isoline and isosurface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81342CE6-5590-43E6-8DCC-47DC287594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A0F83B6-C842-4C8B-AC70-288844D2AA70}" type="slidenum">
              <a:rPr lang="en-US" altLang="ru-RU" sz="1200"/>
              <a:pPr/>
              <a:t>47</a:t>
            </a:fld>
            <a:endParaRPr lang="en-US" altLang="ru-RU" sz="1200"/>
          </a:p>
        </p:txBody>
      </p:sp>
      <p:sp>
        <p:nvSpPr>
          <p:cNvPr id="100355" name="Rectangle 2">
            <a:extLst>
              <a:ext uri="{FF2B5EF4-FFF2-40B4-BE49-F238E27FC236}">
                <a16:creationId xmlns:a16="http://schemas.microsoft.com/office/drawing/2014/main" id="{88638027-F660-469B-8917-9560A735EE5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93737A2-AD89-4C6D-AD04-0E3843E5FA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E3A432EE-14C2-4274-8859-FA8603C77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5896DD1-3C7A-45B4-8BC6-501BC2AEBD71}" type="slidenum">
              <a:rPr lang="en-US" altLang="ru-RU" sz="1200"/>
              <a:pPr/>
              <a:t>48</a:t>
            </a:fld>
            <a:endParaRPr lang="en-US" altLang="ru-RU" sz="1200"/>
          </a:p>
        </p:txBody>
      </p:sp>
      <p:sp>
        <p:nvSpPr>
          <p:cNvPr id="101379" name="Rectangle 2">
            <a:extLst>
              <a:ext uri="{FF2B5EF4-FFF2-40B4-BE49-F238E27FC236}">
                <a16:creationId xmlns:a16="http://schemas.microsoft.com/office/drawing/2014/main" id="{25EF3702-6ECE-49DB-8CF7-90B5FEFE0732}"/>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1FC6CC5-70D6-41EA-9A8F-2F305E7A98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N: noise texture</a:t>
            </a:r>
          </a:p>
          <a:p>
            <a:pPr eaLnBrk="1" hangingPunct="1"/>
            <a:r>
              <a:rPr lang="en-US" altLang="ru-RU">
                <a:latin typeface="Arial" panose="020B0604020202020204" pitchFamily="34" charset="0"/>
              </a:rPr>
              <a:t>S(p,s): the streamline of seed point 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3B59595F-F1B5-4399-9577-F14DFB9CF8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D9B5AD6-4A0E-4B6F-A6D0-045B3AE919A9}" type="slidenum">
              <a:rPr lang="en-US" altLang="ru-RU" sz="1200"/>
              <a:pPr/>
              <a:t>49</a:t>
            </a:fld>
            <a:endParaRPr lang="en-US" altLang="ru-RU" sz="1200"/>
          </a:p>
        </p:txBody>
      </p:sp>
      <p:sp>
        <p:nvSpPr>
          <p:cNvPr id="102403" name="Rectangle 2">
            <a:extLst>
              <a:ext uri="{FF2B5EF4-FFF2-40B4-BE49-F238E27FC236}">
                <a16:creationId xmlns:a16="http://schemas.microsoft.com/office/drawing/2014/main" id="{9732D553-365A-4038-B830-66ED6E488DA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036E0F8C-78BB-4F0B-AE4D-69F3E117F4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a:latin typeface="Arial" panose="020B0604020202020204" pitchFamily="34" charset="0"/>
              </a:rPr>
              <a:t>Talk about isoline and isosurface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B3F7887-E9E3-4A15-ABFE-B909E6DCC8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BD17B2E-C0C3-4681-A233-3ADD38DE46AF}" type="slidenum">
              <a:rPr lang="en-US" altLang="ru-RU" sz="1200"/>
              <a:pPr/>
              <a:t>7</a:t>
            </a:fld>
            <a:endParaRPr lang="en-US" altLang="ru-RU" sz="1200"/>
          </a:p>
        </p:txBody>
      </p:sp>
      <p:sp>
        <p:nvSpPr>
          <p:cNvPr id="58371" name="Rectangle 2">
            <a:extLst>
              <a:ext uri="{FF2B5EF4-FFF2-40B4-BE49-F238E27FC236}">
                <a16:creationId xmlns:a16="http://schemas.microsoft.com/office/drawing/2014/main" id="{FA8054CA-7E7B-4FB1-942E-425ED73B2910}"/>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B9C44844-483A-4832-AC7C-046C8D386A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6006BFF1-467C-4044-994E-35C92C6FEC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9F5012D-8F09-4885-A1FC-692D31828F10}" type="slidenum">
              <a:rPr lang="en-US" altLang="ru-RU" sz="1200"/>
              <a:pPr/>
              <a:t>8</a:t>
            </a:fld>
            <a:endParaRPr lang="en-US" altLang="ru-RU" sz="1200"/>
          </a:p>
        </p:txBody>
      </p:sp>
      <p:sp>
        <p:nvSpPr>
          <p:cNvPr id="59395" name="Rectangle 2">
            <a:extLst>
              <a:ext uri="{FF2B5EF4-FFF2-40B4-BE49-F238E27FC236}">
                <a16:creationId xmlns:a16="http://schemas.microsoft.com/office/drawing/2014/main" id="{204F02A0-EF89-480A-AA84-99B2C464A2B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38F80F13-2CB6-42F3-B6AB-2ED2584AB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7BB6FCA-9BB8-4811-99E5-50AE30D8D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69BD98F-007C-4D1F-AA86-22EAA484D3C5}" type="slidenum">
              <a:rPr lang="en-US" altLang="ru-RU" sz="1200"/>
              <a:pPr/>
              <a:t>9</a:t>
            </a:fld>
            <a:endParaRPr lang="en-US" altLang="ru-RU" sz="1200"/>
          </a:p>
        </p:txBody>
      </p:sp>
      <p:sp>
        <p:nvSpPr>
          <p:cNvPr id="60419" name="Rectangle 2">
            <a:extLst>
              <a:ext uri="{FF2B5EF4-FFF2-40B4-BE49-F238E27FC236}">
                <a16:creationId xmlns:a16="http://schemas.microsoft.com/office/drawing/2014/main" id="{A6D9371B-8351-4B94-9830-7BEAAC99DA3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00583132-8B25-47ED-BDA3-300A7C24B2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24DFB6C-A01B-4DAA-B507-CB0C65CB1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FB17E79-7CF7-4BAD-8013-8E042BD55E94}" type="slidenum">
              <a:rPr lang="en-US" altLang="ru-RU" sz="1200"/>
              <a:pPr/>
              <a:t>10</a:t>
            </a:fld>
            <a:endParaRPr lang="en-US" altLang="ru-RU" sz="1200"/>
          </a:p>
        </p:txBody>
      </p:sp>
      <p:sp>
        <p:nvSpPr>
          <p:cNvPr id="61443" name="Rectangle 2">
            <a:extLst>
              <a:ext uri="{FF2B5EF4-FFF2-40B4-BE49-F238E27FC236}">
                <a16:creationId xmlns:a16="http://schemas.microsoft.com/office/drawing/2014/main" id="{197612C2-5D32-49B8-AD0D-0D65B130DF2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B90FA79-7811-4D48-BCE5-3D9C33D0E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322B423-3D43-4D0C-9E49-2C7F2CAAAF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CF1F563-60EE-4348-93BD-BDCBD35670FF}" type="slidenum">
              <a:rPr lang="en-US" altLang="ru-RU" sz="1200"/>
              <a:pPr/>
              <a:t>11</a:t>
            </a:fld>
            <a:endParaRPr lang="en-US" altLang="ru-RU" sz="1200"/>
          </a:p>
        </p:txBody>
      </p:sp>
      <p:sp>
        <p:nvSpPr>
          <p:cNvPr id="62467" name="Rectangle 2">
            <a:extLst>
              <a:ext uri="{FF2B5EF4-FFF2-40B4-BE49-F238E27FC236}">
                <a16:creationId xmlns:a16="http://schemas.microsoft.com/office/drawing/2014/main" id="{D1920A05-7A16-4ECF-A566-B411A5246FFF}"/>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B430C9A7-47BD-4C28-8C4B-F80F780B0C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622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75215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773677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85387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1808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CE8FAAA5-A14A-44C9-AE63-B0B7E46459D5}" type="datetimeFigureOut">
              <a:rPr lang="ru-RU" smtClean="0"/>
              <a:t>05.04.2024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30857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CE8FAAA5-A14A-44C9-AE63-B0B7E46459D5}" type="datetimeFigureOut">
              <a:rPr lang="ru-RU" smtClean="0"/>
              <a:t>05.04.2024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94406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CE8FAAA5-A14A-44C9-AE63-B0B7E46459D5}" type="datetimeFigureOut">
              <a:rPr lang="ru-RU" smtClean="0"/>
              <a:t>05.04.2024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58944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E8FAAA5-A14A-44C9-AE63-B0B7E46459D5}" type="datetimeFigureOut">
              <a:rPr lang="ru-RU" smtClean="0"/>
              <a:t>05.04.2024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73421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CE8FAAA5-A14A-44C9-AE63-B0B7E46459D5}" type="datetimeFigureOut">
              <a:rPr lang="ru-RU" smtClean="0"/>
              <a:t>05.04.2024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581385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CE8FAAA5-A14A-44C9-AE63-B0B7E46459D5}" type="datetimeFigureOut">
              <a:rPr lang="ru-RU" smtClean="0"/>
              <a:t>05.04.2024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43101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FAAA5-A14A-44C9-AE63-B0B7E46459D5}" type="datetimeFigureOut">
              <a:rPr lang="ru-RU" smtClean="0"/>
              <a:t>05.04.2024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E71F4-764E-4B55-B4DF-8EF2746654EB}" type="slidenum">
              <a:rPr lang="ru-RU" smtClean="0"/>
              <a:t>‹№›</a:t>
            </a:fld>
            <a:endParaRPr lang="ru-RU"/>
          </a:p>
        </p:txBody>
      </p:sp>
    </p:spTree>
    <p:extLst>
      <p:ext uri="{BB962C8B-B14F-4D97-AF65-F5344CB8AC3E}">
        <p14:creationId xmlns:p14="http://schemas.microsoft.com/office/powerpoint/2010/main" val="247245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8.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1.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8.w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21.w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21.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5" Type="http://schemas.openxmlformats.org/officeDocument/2006/relationships/image" Target="../media/image25.wmf"/><Relationship Id="rId4" Type="http://schemas.openxmlformats.org/officeDocument/2006/relationships/oleObject" Target="../embeddings/oleObject20.bin"/><Relationship Id="rId9" Type="http://schemas.openxmlformats.org/officeDocument/2006/relationships/image" Target="../media/image2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9.w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1.wmf"/><Relationship Id="rId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0.wmf"/><Relationship Id="rId5" Type="http://schemas.openxmlformats.org/officeDocument/2006/relationships/oleObject" Target="../embeddings/oleObject25.bin"/><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Data visualization</a:t>
            </a:r>
            <a:endParaRPr lang="ru-RU" dirty="0"/>
          </a:p>
        </p:txBody>
      </p:sp>
      <p:sp>
        <p:nvSpPr>
          <p:cNvPr id="3" name="Подзаголовок 2"/>
          <p:cNvSpPr>
            <a:spLocks noGrp="1"/>
          </p:cNvSpPr>
          <p:nvPr>
            <p:ph type="subTitle" idx="1"/>
          </p:nvPr>
        </p:nvSpPr>
        <p:spPr/>
        <p:txBody>
          <a:bodyPr/>
          <a:lstStyle/>
          <a:p>
            <a:r>
              <a:rPr lang="en-US" dirty="0"/>
              <a:t>All samples available on:</a:t>
            </a:r>
          </a:p>
          <a:p>
            <a:r>
              <a:rPr lang="en-US" dirty="0"/>
              <a:t>http://github.com/a-vodka/dv</a:t>
            </a:r>
            <a:endParaRPr lang="ru-RU" dirty="0"/>
          </a:p>
        </p:txBody>
      </p:sp>
    </p:spTree>
    <p:extLst>
      <p:ext uri="{BB962C8B-B14F-4D97-AF65-F5344CB8AC3E}">
        <p14:creationId xmlns:p14="http://schemas.microsoft.com/office/powerpoint/2010/main" val="41442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9508D1F-FE31-45C4-9757-88376A938F57}"/>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Divergence of a Vector</a:t>
            </a:r>
          </a:p>
        </p:txBody>
      </p:sp>
      <p:sp>
        <p:nvSpPr>
          <p:cNvPr id="10243" name="Rectangle 3">
            <a:extLst>
              <a:ext uri="{FF2B5EF4-FFF2-40B4-BE49-F238E27FC236}">
                <a16:creationId xmlns:a16="http://schemas.microsoft.com/office/drawing/2014/main" id="{5AFBD45A-2BB8-4FB6-92AA-A3FD3598665C}"/>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pic>
        <p:nvPicPr>
          <p:cNvPr id="10245" name="Picture 7" descr="divergence">
            <a:extLst>
              <a:ext uri="{FF2B5EF4-FFF2-40B4-BE49-F238E27FC236}">
                <a16:creationId xmlns:a16="http://schemas.microsoft.com/office/drawing/2014/main" id="{F21CAF37-1E5E-477B-94B5-CF0F24058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54864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6" name="Object 8">
            <a:extLst>
              <a:ext uri="{FF2B5EF4-FFF2-40B4-BE49-F238E27FC236}">
                <a16:creationId xmlns:a16="http://schemas.microsoft.com/office/drawing/2014/main" id="{9CA0C80A-AC58-4C68-951C-F0E0A23374C2}"/>
              </a:ext>
            </a:extLst>
          </p:cNvPr>
          <p:cNvGraphicFramePr>
            <a:graphicFrameLocks noChangeAspect="1"/>
          </p:cNvGraphicFramePr>
          <p:nvPr>
            <p:extLst>
              <p:ext uri="{D42A27DB-BD31-4B8C-83A1-F6EECF244321}">
                <p14:modId xmlns:p14="http://schemas.microsoft.com/office/powerpoint/2010/main" val="3675579300"/>
              </p:ext>
            </p:extLst>
          </p:nvPr>
        </p:nvGraphicFramePr>
        <p:xfrm>
          <a:off x="5220072" y="3681061"/>
          <a:ext cx="3778250" cy="2730500"/>
        </p:xfrm>
        <a:graphic>
          <a:graphicData uri="http://schemas.openxmlformats.org/presentationml/2006/ole">
            <mc:AlternateContent xmlns:mc="http://schemas.openxmlformats.org/markup-compatibility/2006">
              <mc:Choice xmlns:v="urn:schemas-microsoft-com:vml" Requires="v">
                <p:oleObj spid="_x0000_s6169" name="Equation" r:id="rId5" imgW="1866900" imgH="1346200" progId="Equation.3">
                  <p:embed/>
                </p:oleObj>
              </mc:Choice>
              <mc:Fallback>
                <p:oleObj name="Equation" r:id="rId5" imgW="1866900" imgH="1346200" progId="Equation.3">
                  <p:embed/>
                  <p:pic>
                    <p:nvPicPr>
                      <p:cNvPr id="10246" name="Object 8">
                        <a:extLst>
                          <a:ext uri="{FF2B5EF4-FFF2-40B4-BE49-F238E27FC236}">
                            <a16:creationId xmlns:a16="http://schemas.microsoft.com/office/drawing/2014/main" id="{9CA0C80A-AC58-4C68-951C-F0E0A23374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3681061"/>
                        <a:ext cx="37782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9">
            <a:extLst>
              <a:ext uri="{FF2B5EF4-FFF2-40B4-BE49-F238E27FC236}">
                <a16:creationId xmlns:a16="http://schemas.microsoft.com/office/drawing/2014/main" id="{8E3A8EFC-B80B-4EFD-8362-AF6CDA618F06}"/>
              </a:ext>
            </a:extLst>
          </p:cNvPr>
          <p:cNvGraphicFramePr>
            <a:graphicFrameLocks noChangeAspect="1"/>
          </p:cNvGraphicFramePr>
          <p:nvPr/>
        </p:nvGraphicFramePr>
        <p:xfrm>
          <a:off x="304800" y="4495800"/>
          <a:ext cx="3738563" cy="981075"/>
        </p:xfrm>
        <a:graphic>
          <a:graphicData uri="http://schemas.openxmlformats.org/presentationml/2006/ole">
            <mc:AlternateContent xmlns:mc="http://schemas.openxmlformats.org/markup-compatibility/2006">
              <mc:Choice xmlns:v="urn:schemas-microsoft-com:vml" Requires="v">
                <p:oleObj spid="_x0000_s6170" name="Equation" r:id="rId7" imgW="1600200" imgH="419100" progId="Equation.3">
                  <p:embed/>
                </p:oleObj>
              </mc:Choice>
              <mc:Fallback>
                <p:oleObj name="Equation" r:id="rId7" imgW="1600200" imgH="419100" progId="Equation.3">
                  <p:embed/>
                  <p:pic>
                    <p:nvPicPr>
                      <p:cNvPr id="10247" name="Object 9">
                        <a:extLst>
                          <a:ext uri="{FF2B5EF4-FFF2-40B4-BE49-F238E27FC236}">
                            <a16:creationId xmlns:a16="http://schemas.microsoft.com/office/drawing/2014/main" id="{8E3A8EFC-B80B-4EFD-8362-AF6CDA618F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495800"/>
                        <a:ext cx="3738563"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E10EC10-0282-4797-A20D-A6AD3C3FCCF6}"/>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Divergence of a Vector</a:t>
            </a:r>
          </a:p>
        </p:txBody>
      </p:sp>
      <p:sp>
        <p:nvSpPr>
          <p:cNvPr id="11267" name="Rectangle 3">
            <a:extLst>
              <a:ext uri="{FF2B5EF4-FFF2-40B4-BE49-F238E27FC236}">
                <a16:creationId xmlns:a16="http://schemas.microsoft.com/office/drawing/2014/main" id="{79E39D33-D19B-4861-A5CC-2F3C0DC80B17}"/>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sp>
        <p:nvSpPr>
          <p:cNvPr id="11268" name="Text Box 9">
            <a:extLst>
              <a:ext uri="{FF2B5EF4-FFF2-40B4-BE49-F238E27FC236}">
                <a16:creationId xmlns:a16="http://schemas.microsoft.com/office/drawing/2014/main" id="{AD1E12BE-A6C1-47FE-A5A9-AE2C864D5ED5}"/>
              </a:ext>
            </a:extLst>
          </p:cNvPr>
          <p:cNvSpPr txBox="1">
            <a:spLocks noChangeArrowheads="1"/>
          </p:cNvSpPr>
          <p:nvPr/>
        </p:nvSpPr>
        <p:spPr bwMode="auto">
          <a:xfrm>
            <a:off x="381000" y="1219200"/>
            <a:ext cx="8153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Divergence computes the flux that the vector field transports through the imaginary boundary </a:t>
            </a:r>
            <a:r>
              <a:rPr lang="el-GR" altLang="ru-RU" sz="2400">
                <a:cs typeface="Arial" panose="020B0604020202020204" pitchFamily="34" charset="0"/>
              </a:rPr>
              <a:t>Γ</a:t>
            </a:r>
            <a:r>
              <a:rPr lang="en-US" altLang="ru-RU" sz="2400">
                <a:cs typeface="Arial" panose="020B0604020202020204" pitchFamily="34" charset="0"/>
              </a:rPr>
              <a:t>, as </a:t>
            </a:r>
            <a:r>
              <a:rPr lang="el-GR" altLang="ru-RU" sz="2400"/>
              <a:t>Γ</a:t>
            </a:r>
            <a:r>
              <a:rPr lang="en-US" altLang="ru-RU" sz="2400">
                <a:sym typeface="Wingdings" panose="05000000000000000000" pitchFamily="2" charset="2"/>
              </a:rPr>
              <a:t>0</a:t>
            </a:r>
            <a:endParaRPr lang="el-GR" altLang="ru-RU" sz="2400">
              <a:cs typeface="Arial" panose="020B0604020202020204" pitchFamily="34" charset="0"/>
            </a:endParaRPr>
          </a:p>
          <a:p>
            <a:pPr>
              <a:spcBef>
                <a:spcPct val="0"/>
              </a:spcBef>
            </a:pPr>
            <a:r>
              <a:rPr lang="en-US" altLang="ru-RU" sz="2400"/>
              <a:t>Divergence of a vector is a scalar</a:t>
            </a:r>
          </a:p>
          <a:p>
            <a:pPr>
              <a:spcBef>
                <a:spcPct val="0"/>
              </a:spcBef>
            </a:pPr>
            <a:r>
              <a:rPr lang="en-US" altLang="ru-RU" sz="2400"/>
              <a:t>A positive divergence point is called source, because it indicates that mass would spread from the point (in fluid flow)</a:t>
            </a:r>
          </a:p>
          <a:p>
            <a:pPr>
              <a:spcBef>
                <a:spcPct val="0"/>
              </a:spcBef>
            </a:pPr>
            <a:r>
              <a:rPr lang="en-US" altLang="ru-RU" sz="2400"/>
              <a:t>A negative divergence point is called sink, because it indicates that mass would get sucked into the point (in fluid flow)</a:t>
            </a:r>
          </a:p>
          <a:p>
            <a:pPr>
              <a:spcBef>
                <a:spcPct val="0"/>
              </a:spcBef>
            </a:pPr>
            <a:r>
              <a:rPr lang="en-US" altLang="ru-RU" sz="2400"/>
              <a:t>A zero divergence denotes that mass is transported without compression or expansion.</a:t>
            </a:r>
          </a:p>
          <a:p>
            <a:pPr>
              <a:spcBef>
                <a:spcPct val="0"/>
              </a:spcBef>
            </a:pPr>
            <a:endParaRPr lang="en-US" altLang="ru-RU"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C44AD0C-06EE-4E8D-8E3E-C829CA809F55}"/>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Divergence of a Vector</a:t>
            </a:r>
          </a:p>
        </p:txBody>
      </p:sp>
      <p:sp>
        <p:nvSpPr>
          <p:cNvPr id="12291" name="Rectangle 3">
            <a:extLst>
              <a:ext uri="{FF2B5EF4-FFF2-40B4-BE49-F238E27FC236}">
                <a16:creationId xmlns:a16="http://schemas.microsoft.com/office/drawing/2014/main" id="{EBA9CC57-5F6C-4FD1-8A63-CD41EE26932C}"/>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12293" name="Object 3">
            <a:extLst>
              <a:ext uri="{FF2B5EF4-FFF2-40B4-BE49-F238E27FC236}">
                <a16:creationId xmlns:a16="http://schemas.microsoft.com/office/drawing/2014/main" id="{414C1A15-78D5-4C9F-B5C9-BFC4C6E034DF}"/>
              </a:ext>
            </a:extLst>
          </p:cNvPr>
          <p:cNvGraphicFramePr>
            <a:graphicFrameLocks noChangeAspect="1"/>
          </p:cNvGraphicFramePr>
          <p:nvPr/>
        </p:nvGraphicFramePr>
        <p:xfrm>
          <a:off x="457200" y="1524000"/>
          <a:ext cx="3560763" cy="981075"/>
        </p:xfrm>
        <a:graphic>
          <a:graphicData uri="http://schemas.openxmlformats.org/presentationml/2006/ole">
            <mc:AlternateContent xmlns:mc="http://schemas.openxmlformats.org/markup-compatibility/2006">
              <mc:Choice xmlns:v="urn:schemas-microsoft-com:vml" Requires="v">
                <p:oleObj spid="_x0000_s7213" name="Equation" r:id="rId4" imgW="1524000" imgH="419100" progId="Equation.3">
                  <p:embed/>
                </p:oleObj>
              </mc:Choice>
              <mc:Fallback>
                <p:oleObj name="Equation" r:id="rId4" imgW="1524000" imgH="419100" progId="Equation.3">
                  <p:embed/>
                  <p:pic>
                    <p:nvPicPr>
                      <p:cNvPr id="12293" name="Object 3">
                        <a:extLst>
                          <a:ext uri="{FF2B5EF4-FFF2-40B4-BE49-F238E27FC236}">
                            <a16:creationId xmlns:a16="http://schemas.microsoft.com/office/drawing/2014/main" id="{414C1A15-78D5-4C9F-B5C9-BFC4C6E03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524000"/>
                        <a:ext cx="3560763"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4">
            <a:extLst>
              <a:ext uri="{FF2B5EF4-FFF2-40B4-BE49-F238E27FC236}">
                <a16:creationId xmlns:a16="http://schemas.microsoft.com/office/drawing/2014/main" id="{5CA225C6-EBF9-4251-8277-6B1F1E1827A3}"/>
              </a:ext>
            </a:extLst>
          </p:cNvPr>
          <p:cNvGraphicFramePr>
            <a:graphicFrameLocks noChangeAspect="1"/>
          </p:cNvGraphicFramePr>
          <p:nvPr/>
        </p:nvGraphicFramePr>
        <p:xfrm>
          <a:off x="4572000" y="1447800"/>
          <a:ext cx="3976688" cy="2200275"/>
        </p:xfrm>
        <a:graphic>
          <a:graphicData uri="http://schemas.openxmlformats.org/presentationml/2006/ole">
            <mc:AlternateContent xmlns:mc="http://schemas.openxmlformats.org/markup-compatibility/2006">
              <mc:Choice xmlns:v="urn:schemas-microsoft-com:vml" Requires="v">
                <p:oleObj spid="_x0000_s7214" name="Equation" r:id="rId6" imgW="1701800" imgH="939800" progId="Equation.3">
                  <p:embed/>
                </p:oleObj>
              </mc:Choice>
              <mc:Fallback>
                <p:oleObj name="Equation" r:id="rId6" imgW="1701800" imgH="939800" progId="Equation.3">
                  <p:embed/>
                  <p:pic>
                    <p:nvPicPr>
                      <p:cNvPr id="12294" name="Object 4">
                        <a:extLst>
                          <a:ext uri="{FF2B5EF4-FFF2-40B4-BE49-F238E27FC236}">
                            <a16:creationId xmlns:a16="http://schemas.microsoft.com/office/drawing/2014/main" id="{5CA225C6-EBF9-4251-8277-6B1F1E182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447800"/>
                        <a:ext cx="3976688"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5">
            <a:extLst>
              <a:ext uri="{FF2B5EF4-FFF2-40B4-BE49-F238E27FC236}">
                <a16:creationId xmlns:a16="http://schemas.microsoft.com/office/drawing/2014/main" id="{0963B5EB-4697-4A6B-8482-943ADC3EE287}"/>
              </a:ext>
            </a:extLst>
          </p:cNvPr>
          <p:cNvGraphicFramePr>
            <a:graphicFrameLocks noChangeAspect="1"/>
          </p:cNvGraphicFramePr>
          <p:nvPr/>
        </p:nvGraphicFramePr>
        <p:xfrm>
          <a:off x="762000" y="3657600"/>
          <a:ext cx="2433638" cy="2201863"/>
        </p:xfrm>
        <a:graphic>
          <a:graphicData uri="http://schemas.openxmlformats.org/presentationml/2006/ole">
            <mc:AlternateContent xmlns:mc="http://schemas.openxmlformats.org/markup-compatibility/2006">
              <mc:Choice xmlns:v="urn:schemas-microsoft-com:vml" Requires="v">
                <p:oleObj spid="_x0000_s7215" name="Equation" r:id="rId8" imgW="1040948" imgH="939392" progId="Equation.3">
                  <p:embed/>
                </p:oleObj>
              </mc:Choice>
              <mc:Fallback>
                <p:oleObj name="Equation" r:id="rId8" imgW="1040948" imgH="939392" progId="Equation.3">
                  <p:embed/>
                  <p:pic>
                    <p:nvPicPr>
                      <p:cNvPr id="12295" name="Object 5">
                        <a:extLst>
                          <a:ext uri="{FF2B5EF4-FFF2-40B4-BE49-F238E27FC236}">
                            <a16:creationId xmlns:a16="http://schemas.microsoft.com/office/drawing/2014/main" id="{0963B5EB-4697-4A6B-8482-943ADC3EE2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3657600"/>
                        <a:ext cx="2433638" cy="220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6">
            <a:extLst>
              <a:ext uri="{FF2B5EF4-FFF2-40B4-BE49-F238E27FC236}">
                <a16:creationId xmlns:a16="http://schemas.microsoft.com/office/drawing/2014/main" id="{9570131F-1E17-42A7-BA81-45445D4E81EE}"/>
              </a:ext>
            </a:extLst>
          </p:cNvPr>
          <p:cNvGraphicFramePr>
            <a:graphicFrameLocks noChangeAspect="1"/>
          </p:cNvGraphicFramePr>
          <p:nvPr/>
        </p:nvGraphicFramePr>
        <p:xfrm>
          <a:off x="4419600" y="4114800"/>
          <a:ext cx="3798888" cy="2200275"/>
        </p:xfrm>
        <a:graphic>
          <a:graphicData uri="http://schemas.openxmlformats.org/presentationml/2006/ole">
            <mc:AlternateContent xmlns:mc="http://schemas.openxmlformats.org/markup-compatibility/2006">
              <mc:Choice xmlns:v="urn:schemas-microsoft-com:vml" Requires="v">
                <p:oleObj spid="_x0000_s7216" name="Equation" r:id="rId10" imgW="1625600" imgH="939800" progId="Equation.3">
                  <p:embed/>
                </p:oleObj>
              </mc:Choice>
              <mc:Fallback>
                <p:oleObj name="Equation" r:id="rId10" imgW="1625600" imgH="939800" progId="Equation.3">
                  <p:embed/>
                  <p:pic>
                    <p:nvPicPr>
                      <p:cNvPr id="12296" name="Object 6">
                        <a:extLst>
                          <a:ext uri="{FF2B5EF4-FFF2-40B4-BE49-F238E27FC236}">
                            <a16:creationId xmlns:a16="http://schemas.microsoft.com/office/drawing/2014/main" id="{9570131F-1E17-42A7-BA81-45445D4E81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4114800"/>
                        <a:ext cx="3798888"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91F8A8B-ED56-451C-BD01-C24B05A16BEA}"/>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Divergence of a Vector</a:t>
            </a:r>
          </a:p>
        </p:txBody>
      </p:sp>
      <p:pic>
        <p:nvPicPr>
          <p:cNvPr id="13315" name="Picture 6" descr="Divergence (mhd rotated)">
            <a:extLst>
              <a:ext uri="{FF2B5EF4-FFF2-40B4-BE49-F238E27FC236}">
                <a16:creationId xmlns:a16="http://schemas.microsoft.com/office/drawing/2014/main" id="{E5DB835C-89C9-42F7-8496-D50558F3C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980728"/>
            <a:ext cx="5868888" cy="52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A82DCED-FB22-47C8-B768-F79E88E5238B}"/>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Vorticity of a Vector</a:t>
            </a:r>
          </a:p>
        </p:txBody>
      </p:sp>
      <p:sp>
        <p:nvSpPr>
          <p:cNvPr id="14339" name="Rectangle 3">
            <a:extLst>
              <a:ext uri="{FF2B5EF4-FFF2-40B4-BE49-F238E27FC236}">
                <a16:creationId xmlns:a16="http://schemas.microsoft.com/office/drawing/2014/main" id="{2610A012-1499-4575-911E-34CBB434790E}"/>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14341" name="Object 6">
            <a:extLst>
              <a:ext uri="{FF2B5EF4-FFF2-40B4-BE49-F238E27FC236}">
                <a16:creationId xmlns:a16="http://schemas.microsoft.com/office/drawing/2014/main" id="{C4FC8AEC-819C-44D5-841B-55B821631B4D}"/>
              </a:ext>
            </a:extLst>
          </p:cNvPr>
          <p:cNvGraphicFramePr>
            <a:graphicFrameLocks noChangeAspect="1"/>
          </p:cNvGraphicFramePr>
          <p:nvPr/>
        </p:nvGraphicFramePr>
        <p:xfrm>
          <a:off x="4572000" y="4114800"/>
          <a:ext cx="4038600" cy="2357438"/>
        </p:xfrm>
        <a:graphic>
          <a:graphicData uri="http://schemas.openxmlformats.org/presentationml/2006/ole">
            <mc:AlternateContent xmlns:mc="http://schemas.openxmlformats.org/markup-compatibility/2006">
              <mc:Choice xmlns:v="urn:schemas-microsoft-com:vml" Requires="v">
                <p:oleObj spid="_x0000_s8217" name="Equation" r:id="rId4" imgW="1917700" imgH="1117600" progId="Equation.3">
                  <p:embed/>
                </p:oleObj>
              </mc:Choice>
              <mc:Fallback>
                <p:oleObj name="Equation" r:id="rId4" imgW="1917700" imgH="1117600" progId="Equation.3">
                  <p:embed/>
                  <p:pic>
                    <p:nvPicPr>
                      <p:cNvPr id="14341" name="Object 6">
                        <a:extLst>
                          <a:ext uri="{FF2B5EF4-FFF2-40B4-BE49-F238E27FC236}">
                            <a16:creationId xmlns:a16="http://schemas.microsoft.com/office/drawing/2014/main" id="{C4FC8AEC-819C-44D5-841B-55B821631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114800"/>
                        <a:ext cx="40386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2" name="Object 7">
            <a:extLst>
              <a:ext uri="{FF2B5EF4-FFF2-40B4-BE49-F238E27FC236}">
                <a16:creationId xmlns:a16="http://schemas.microsoft.com/office/drawing/2014/main" id="{345D361D-B388-4663-97DE-808D354F177B}"/>
              </a:ext>
            </a:extLst>
          </p:cNvPr>
          <p:cNvGraphicFramePr>
            <a:graphicFrameLocks noChangeAspect="1"/>
          </p:cNvGraphicFramePr>
          <p:nvPr/>
        </p:nvGraphicFramePr>
        <p:xfrm>
          <a:off x="407988" y="4495800"/>
          <a:ext cx="3532187" cy="981075"/>
        </p:xfrm>
        <a:graphic>
          <a:graphicData uri="http://schemas.openxmlformats.org/presentationml/2006/ole">
            <mc:AlternateContent xmlns:mc="http://schemas.openxmlformats.org/markup-compatibility/2006">
              <mc:Choice xmlns:v="urn:schemas-microsoft-com:vml" Requires="v">
                <p:oleObj spid="_x0000_s8218" name="Equation" r:id="rId6" imgW="1511300" imgH="419100" progId="Equation.3">
                  <p:embed/>
                </p:oleObj>
              </mc:Choice>
              <mc:Fallback>
                <p:oleObj name="Equation" r:id="rId6" imgW="1511300" imgH="419100" progId="Equation.3">
                  <p:embed/>
                  <p:pic>
                    <p:nvPicPr>
                      <p:cNvPr id="14342" name="Object 7">
                        <a:extLst>
                          <a:ext uri="{FF2B5EF4-FFF2-40B4-BE49-F238E27FC236}">
                            <a16:creationId xmlns:a16="http://schemas.microsoft.com/office/drawing/2014/main" id="{345D361D-B388-4663-97DE-808D354F1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88" y="4495800"/>
                        <a:ext cx="3532187"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3" name="Picture 8" descr="vorticity">
            <a:extLst>
              <a:ext uri="{FF2B5EF4-FFF2-40B4-BE49-F238E27FC236}">
                <a16:creationId xmlns:a16="http://schemas.microsoft.com/office/drawing/2014/main" id="{98C48B0C-B4FD-4D21-8844-B9CC06BD73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1219200"/>
            <a:ext cx="45339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9967BAA-3866-4086-9C4C-190F98A871A7}"/>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Vorticity of a Vector</a:t>
            </a:r>
          </a:p>
        </p:txBody>
      </p:sp>
      <p:sp>
        <p:nvSpPr>
          <p:cNvPr id="15363" name="Rectangle 3">
            <a:extLst>
              <a:ext uri="{FF2B5EF4-FFF2-40B4-BE49-F238E27FC236}">
                <a16:creationId xmlns:a16="http://schemas.microsoft.com/office/drawing/2014/main" id="{DC1570FB-401E-4C99-83F7-837501B3F550}"/>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sp>
        <p:nvSpPr>
          <p:cNvPr id="15364" name="Text Box 4">
            <a:extLst>
              <a:ext uri="{FF2B5EF4-FFF2-40B4-BE49-F238E27FC236}">
                <a16:creationId xmlns:a16="http://schemas.microsoft.com/office/drawing/2014/main" id="{BC6598F6-5545-45B8-B0A3-CE1B3CA40D9B}"/>
              </a:ext>
            </a:extLst>
          </p:cNvPr>
          <p:cNvSpPr txBox="1">
            <a:spLocks noChangeArrowheads="1"/>
          </p:cNvSpPr>
          <p:nvPr/>
        </p:nvSpPr>
        <p:spPr bwMode="auto">
          <a:xfrm>
            <a:off x="457200" y="1447800"/>
            <a:ext cx="8153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Vorticity computes the rotation flux around a point</a:t>
            </a:r>
            <a:endParaRPr lang="el-GR" altLang="ru-RU" sz="2400">
              <a:cs typeface="Arial" panose="020B0604020202020204" pitchFamily="34" charset="0"/>
            </a:endParaRPr>
          </a:p>
          <a:p>
            <a:pPr>
              <a:spcBef>
                <a:spcPct val="0"/>
              </a:spcBef>
            </a:pPr>
            <a:r>
              <a:rPr lang="en-US" altLang="ru-RU" sz="2400"/>
              <a:t>Vorticity of a vector is a vector</a:t>
            </a:r>
          </a:p>
          <a:p>
            <a:pPr>
              <a:spcBef>
                <a:spcPct val="0"/>
              </a:spcBef>
            </a:pPr>
            <a:r>
              <a:rPr lang="en-US" altLang="ru-RU" sz="2400"/>
              <a:t>The magnitude of vorticity expresses the speed of angular rotation</a:t>
            </a:r>
          </a:p>
          <a:p>
            <a:pPr>
              <a:spcBef>
                <a:spcPct val="0"/>
              </a:spcBef>
            </a:pPr>
            <a:r>
              <a:rPr lang="en-US" altLang="ru-RU" sz="2400"/>
              <a:t>The direction of vorticity indicates direction perpendicular to the plane of rotation</a:t>
            </a:r>
          </a:p>
          <a:p>
            <a:pPr>
              <a:spcBef>
                <a:spcPct val="0"/>
              </a:spcBef>
            </a:pPr>
            <a:r>
              <a:rPr lang="en-US" altLang="ru-RU" sz="2400"/>
              <a:t>Vorticity signals the presence of vortices in vector field</a:t>
            </a:r>
          </a:p>
          <a:p>
            <a:pPr>
              <a:spcBef>
                <a:spcPct val="0"/>
              </a:spcBef>
            </a:pPr>
            <a:endParaRPr lang="en-US" altLang="ru-RU"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84DD26A-B3C5-45FE-BC73-B891959C8DAA}"/>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Vorticity of a Vector</a:t>
            </a:r>
          </a:p>
        </p:txBody>
      </p:sp>
      <p:sp>
        <p:nvSpPr>
          <p:cNvPr id="16387" name="Rectangle 3">
            <a:extLst>
              <a:ext uri="{FF2B5EF4-FFF2-40B4-BE49-F238E27FC236}">
                <a16:creationId xmlns:a16="http://schemas.microsoft.com/office/drawing/2014/main" id="{59A8FE47-A4C1-438C-A968-6FFCF16CD4C6}"/>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16389" name="Object 5">
            <a:extLst>
              <a:ext uri="{FF2B5EF4-FFF2-40B4-BE49-F238E27FC236}">
                <a16:creationId xmlns:a16="http://schemas.microsoft.com/office/drawing/2014/main" id="{29C5010A-57A1-40EB-843A-A7E9EC2ADFAF}"/>
              </a:ext>
            </a:extLst>
          </p:cNvPr>
          <p:cNvGraphicFramePr>
            <a:graphicFrameLocks noChangeAspect="1"/>
          </p:cNvGraphicFramePr>
          <p:nvPr/>
        </p:nvGraphicFramePr>
        <p:xfrm>
          <a:off x="685800" y="2133600"/>
          <a:ext cx="3086100" cy="3151188"/>
        </p:xfrm>
        <a:graphic>
          <a:graphicData uri="http://schemas.openxmlformats.org/presentationml/2006/ole">
            <mc:AlternateContent xmlns:mc="http://schemas.openxmlformats.org/markup-compatibility/2006">
              <mc:Choice xmlns:v="urn:schemas-microsoft-com:vml" Requires="v">
                <p:oleObj spid="_x0000_s9241" name="Equation" r:id="rId4" imgW="1320800" imgH="1346200" progId="Equation.3">
                  <p:embed/>
                </p:oleObj>
              </mc:Choice>
              <mc:Fallback>
                <p:oleObj name="Equation" r:id="rId4" imgW="1320800" imgH="1346200" progId="Equation.3">
                  <p:embed/>
                  <p:pic>
                    <p:nvPicPr>
                      <p:cNvPr id="16389" name="Object 5">
                        <a:extLst>
                          <a:ext uri="{FF2B5EF4-FFF2-40B4-BE49-F238E27FC236}">
                            <a16:creationId xmlns:a16="http://schemas.microsoft.com/office/drawing/2014/main" id="{29C5010A-57A1-40EB-843A-A7E9EC2AD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33600"/>
                        <a:ext cx="3086100"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0" name="Object 6">
            <a:extLst>
              <a:ext uri="{FF2B5EF4-FFF2-40B4-BE49-F238E27FC236}">
                <a16:creationId xmlns:a16="http://schemas.microsoft.com/office/drawing/2014/main" id="{3161E05E-1A6F-4ED9-BE46-99ACD70E2871}"/>
              </a:ext>
            </a:extLst>
          </p:cNvPr>
          <p:cNvGraphicFramePr>
            <a:graphicFrameLocks noChangeAspect="1"/>
          </p:cNvGraphicFramePr>
          <p:nvPr/>
        </p:nvGraphicFramePr>
        <p:xfrm>
          <a:off x="4344988" y="1371600"/>
          <a:ext cx="2847975" cy="4429125"/>
        </p:xfrm>
        <a:graphic>
          <a:graphicData uri="http://schemas.openxmlformats.org/presentationml/2006/ole">
            <mc:AlternateContent xmlns:mc="http://schemas.openxmlformats.org/markup-compatibility/2006">
              <mc:Choice xmlns:v="urn:schemas-microsoft-com:vml" Requires="v">
                <p:oleObj spid="_x0000_s9242" name="Equation" r:id="rId6" imgW="1219200" imgH="1892300" progId="Equation.3">
                  <p:embed/>
                </p:oleObj>
              </mc:Choice>
              <mc:Fallback>
                <p:oleObj name="Equation" r:id="rId6" imgW="1219200" imgH="1892300" progId="Equation.3">
                  <p:embed/>
                  <p:pic>
                    <p:nvPicPr>
                      <p:cNvPr id="16390" name="Object 6">
                        <a:extLst>
                          <a:ext uri="{FF2B5EF4-FFF2-40B4-BE49-F238E27FC236}">
                            <a16:creationId xmlns:a16="http://schemas.microsoft.com/office/drawing/2014/main" id="{3161E05E-1A6F-4ED9-BE46-99ACD70E2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4988" y="1371600"/>
                        <a:ext cx="2847975"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3FE463C-FAFC-4759-9ABF-4496CD5A005C}"/>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Vorticity of a Vector</a:t>
            </a:r>
          </a:p>
        </p:txBody>
      </p:sp>
      <p:sp>
        <p:nvSpPr>
          <p:cNvPr id="17411" name="Rectangle 3">
            <a:extLst>
              <a:ext uri="{FF2B5EF4-FFF2-40B4-BE49-F238E27FC236}">
                <a16:creationId xmlns:a16="http://schemas.microsoft.com/office/drawing/2014/main" id="{8A3C1D70-EEC9-4576-B340-54C6750AE0F1}"/>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17413" name="Object 5">
            <a:extLst>
              <a:ext uri="{FF2B5EF4-FFF2-40B4-BE49-F238E27FC236}">
                <a16:creationId xmlns:a16="http://schemas.microsoft.com/office/drawing/2014/main" id="{E28E7393-97BA-4674-AB9C-AB5BBCCA72F7}"/>
              </a:ext>
            </a:extLst>
          </p:cNvPr>
          <p:cNvGraphicFramePr>
            <a:graphicFrameLocks noChangeAspect="1"/>
          </p:cNvGraphicFramePr>
          <p:nvPr/>
        </p:nvGraphicFramePr>
        <p:xfrm>
          <a:off x="609600" y="2057400"/>
          <a:ext cx="3086100" cy="3151188"/>
        </p:xfrm>
        <a:graphic>
          <a:graphicData uri="http://schemas.openxmlformats.org/presentationml/2006/ole">
            <mc:AlternateContent xmlns:mc="http://schemas.openxmlformats.org/markup-compatibility/2006">
              <mc:Choice xmlns:v="urn:schemas-microsoft-com:vml" Requires="v">
                <p:oleObj spid="_x0000_s10268" name="Equation" r:id="rId4" imgW="1320800" imgH="1346200" progId="Equation.3">
                  <p:embed/>
                </p:oleObj>
              </mc:Choice>
              <mc:Fallback>
                <p:oleObj name="Equation" r:id="rId4" imgW="1320800" imgH="1346200" progId="Equation.3">
                  <p:embed/>
                  <p:pic>
                    <p:nvPicPr>
                      <p:cNvPr id="17413" name="Object 5">
                        <a:extLst>
                          <a:ext uri="{FF2B5EF4-FFF2-40B4-BE49-F238E27FC236}">
                            <a16:creationId xmlns:a16="http://schemas.microsoft.com/office/drawing/2014/main" id="{E28E7393-97BA-4674-AB9C-AB5BBCCA7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057400"/>
                        <a:ext cx="3086100"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a:extLst>
              <a:ext uri="{FF2B5EF4-FFF2-40B4-BE49-F238E27FC236}">
                <a16:creationId xmlns:a16="http://schemas.microsoft.com/office/drawing/2014/main" id="{A3472140-03D8-4178-A9B4-91174C75C3D5}"/>
              </a:ext>
            </a:extLst>
          </p:cNvPr>
          <p:cNvGraphicFramePr>
            <a:graphicFrameLocks noChangeAspect="1"/>
          </p:cNvGraphicFramePr>
          <p:nvPr/>
        </p:nvGraphicFramePr>
        <p:xfrm>
          <a:off x="4403725" y="1371600"/>
          <a:ext cx="2728913" cy="4429125"/>
        </p:xfrm>
        <a:graphic>
          <a:graphicData uri="http://schemas.openxmlformats.org/presentationml/2006/ole">
            <mc:AlternateContent xmlns:mc="http://schemas.openxmlformats.org/markup-compatibility/2006">
              <mc:Choice xmlns:v="urn:schemas-microsoft-com:vml" Requires="v">
                <p:oleObj spid="_x0000_s10269" name="Equation" r:id="rId6" imgW="1168400" imgH="1892300" progId="Equation.3">
                  <p:embed/>
                </p:oleObj>
              </mc:Choice>
              <mc:Fallback>
                <p:oleObj name="Equation" r:id="rId6" imgW="1168400" imgH="1892300" progId="Equation.3">
                  <p:embed/>
                  <p:pic>
                    <p:nvPicPr>
                      <p:cNvPr id="17414" name="Object 6">
                        <a:extLst>
                          <a:ext uri="{FF2B5EF4-FFF2-40B4-BE49-F238E27FC236}">
                            <a16:creationId xmlns:a16="http://schemas.microsoft.com/office/drawing/2014/main" id="{A3472140-03D8-4178-A9B4-91174C75C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3725" y="1371600"/>
                        <a:ext cx="2728913"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E9BF802-E46C-4109-9F25-C7810F4F1715}"/>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Vorticity of a Vector</a:t>
            </a:r>
          </a:p>
        </p:txBody>
      </p:sp>
      <p:pic>
        <p:nvPicPr>
          <p:cNvPr id="18435" name="Picture 4" descr="Vorticity norm (mhd)">
            <a:extLst>
              <a:ext uri="{FF2B5EF4-FFF2-40B4-BE49-F238E27FC236}">
                <a16:creationId xmlns:a16="http://schemas.microsoft.com/office/drawing/2014/main" id="{6EF772E7-4BAA-4CBB-B122-A6A98C5FB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38200"/>
            <a:ext cx="5562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5">
            <a:extLst>
              <a:ext uri="{FF2B5EF4-FFF2-40B4-BE49-F238E27FC236}">
                <a16:creationId xmlns:a16="http://schemas.microsoft.com/office/drawing/2014/main" id="{0DC7E533-7863-475C-ABE1-F37444EAB4A4}"/>
              </a:ext>
            </a:extLst>
          </p:cNvPr>
          <p:cNvSpPr txBox="1">
            <a:spLocks noChangeArrowheads="1"/>
          </p:cNvSpPr>
          <p:nvPr/>
        </p:nvSpPr>
        <p:spPr bwMode="auto">
          <a:xfrm>
            <a:off x="304800" y="2286000"/>
            <a:ext cx="1441420" cy="1200329"/>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Color:</a:t>
            </a:r>
            <a:r>
              <a:rPr lang="ru-RU" altLang="ru-RU" sz="2400" dirty="0"/>
              <a:t> +</a:t>
            </a:r>
            <a:r>
              <a:rPr lang="en-US" altLang="ru-RU" sz="2400" dirty="0"/>
              <a:t>  </a:t>
            </a:r>
          </a:p>
          <a:p>
            <a:pPr>
              <a:spcBef>
                <a:spcPct val="0"/>
              </a:spcBef>
              <a:buFontTx/>
              <a:buNone/>
            </a:pPr>
            <a:endParaRPr lang="en-US" altLang="ru-RU" sz="2400" dirty="0"/>
          </a:p>
          <a:p>
            <a:pPr>
              <a:spcBef>
                <a:spcPct val="0"/>
              </a:spcBef>
              <a:buFontTx/>
              <a:buNone/>
            </a:pPr>
            <a:r>
              <a:rPr lang="en-US" altLang="ru-RU" sz="2400" dirty="0"/>
              <a:t>Glyph: </a:t>
            </a:r>
            <a:r>
              <a:rPr lang="ru-RU" altLang="ru-RU" sz="2400" dirty="0"/>
              <a:t>+</a:t>
            </a:r>
            <a:endParaRPr lang="en-US" altLang="ru-RU"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F28320-2F83-4370-82B6-D7A204C8FBA4}"/>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graphicFrame>
        <p:nvGraphicFramePr>
          <p:cNvPr id="20483" name="Object 4">
            <a:extLst>
              <a:ext uri="{FF2B5EF4-FFF2-40B4-BE49-F238E27FC236}">
                <a16:creationId xmlns:a16="http://schemas.microsoft.com/office/drawing/2014/main" id="{E55B4402-7060-4B25-8CC0-9D19DCFEAB91}"/>
              </a:ext>
            </a:extLst>
          </p:cNvPr>
          <p:cNvGraphicFramePr>
            <a:graphicFrameLocks noChangeAspect="1"/>
          </p:cNvGraphicFramePr>
          <p:nvPr/>
        </p:nvGraphicFramePr>
        <p:xfrm>
          <a:off x="1295400" y="1295400"/>
          <a:ext cx="3810000" cy="854075"/>
        </p:xfrm>
        <a:graphic>
          <a:graphicData uri="http://schemas.openxmlformats.org/presentationml/2006/ole">
            <mc:AlternateContent xmlns:mc="http://schemas.openxmlformats.org/markup-compatibility/2006">
              <mc:Choice xmlns:v="urn:schemas-microsoft-com:vml" Requires="v">
                <p:oleObj spid="_x0000_s11296" name="Equation" r:id="rId4" imgW="1079032" imgH="241195" progId="Equation.3">
                  <p:embed/>
                </p:oleObj>
              </mc:Choice>
              <mc:Fallback>
                <p:oleObj name="Equation" r:id="rId4" imgW="1079032" imgH="241195" progId="Equation.3">
                  <p:embed/>
                  <p:pic>
                    <p:nvPicPr>
                      <p:cNvPr id="20483" name="Object 4">
                        <a:extLst>
                          <a:ext uri="{FF2B5EF4-FFF2-40B4-BE49-F238E27FC236}">
                            <a16:creationId xmlns:a16="http://schemas.microsoft.com/office/drawing/2014/main" id="{E55B4402-7060-4B25-8CC0-9D19DCFEA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295400"/>
                        <a:ext cx="3810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Line 5">
            <a:extLst>
              <a:ext uri="{FF2B5EF4-FFF2-40B4-BE49-F238E27FC236}">
                <a16:creationId xmlns:a16="http://schemas.microsoft.com/office/drawing/2014/main" id="{F837A7BF-2FF5-4B48-8828-7175DA6DF0C4}"/>
              </a:ext>
            </a:extLst>
          </p:cNvPr>
          <p:cNvSpPr>
            <a:spLocks noChangeShapeType="1"/>
          </p:cNvSpPr>
          <p:nvPr/>
        </p:nvSpPr>
        <p:spPr bwMode="auto">
          <a:xfrm flipV="1">
            <a:off x="6629400" y="1219200"/>
            <a:ext cx="990600" cy="5334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aphicFrame>
        <p:nvGraphicFramePr>
          <p:cNvPr id="20485" name="Object 6">
            <a:extLst>
              <a:ext uri="{FF2B5EF4-FFF2-40B4-BE49-F238E27FC236}">
                <a16:creationId xmlns:a16="http://schemas.microsoft.com/office/drawing/2014/main" id="{36A29222-3702-481C-B7EA-2F431480599E}"/>
              </a:ext>
            </a:extLst>
          </p:cNvPr>
          <p:cNvGraphicFramePr>
            <a:graphicFrameLocks noChangeAspect="1"/>
          </p:cNvGraphicFramePr>
          <p:nvPr/>
        </p:nvGraphicFramePr>
        <p:xfrm>
          <a:off x="6400800" y="1828800"/>
          <a:ext cx="447675" cy="630238"/>
        </p:xfrm>
        <a:graphic>
          <a:graphicData uri="http://schemas.openxmlformats.org/presentationml/2006/ole">
            <mc:AlternateContent xmlns:mc="http://schemas.openxmlformats.org/markup-compatibility/2006">
              <mc:Choice xmlns:v="urn:schemas-microsoft-com:vml" Requires="v">
                <p:oleObj spid="_x0000_s11297" name="Equation" r:id="rId6" imgW="126725" imgH="177415" progId="Equation.3">
                  <p:embed/>
                </p:oleObj>
              </mc:Choice>
              <mc:Fallback>
                <p:oleObj name="Equation" r:id="rId6" imgW="126725" imgH="177415" progId="Equation.3">
                  <p:embed/>
                  <p:pic>
                    <p:nvPicPr>
                      <p:cNvPr id="20485" name="Object 6">
                        <a:extLst>
                          <a:ext uri="{FF2B5EF4-FFF2-40B4-BE49-F238E27FC236}">
                            <a16:creationId xmlns:a16="http://schemas.microsoft.com/office/drawing/2014/main" id="{36A29222-3702-481C-B7EA-2F4314805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828800"/>
                        <a:ext cx="447675"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7">
            <a:extLst>
              <a:ext uri="{FF2B5EF4-FFF2-40B4-BE49-F238E27FC236}">
                <a16:creationId xmlns:a16="http://schemas.microsoft.com/office/drawing/2014/main" id="{5AF03CB6-61C5-4819-99AB-F24064D6C30B}"/>
              </a:ext>
            </a:extLst>
          </p:cNvPr>
          <p:cNvGraphicFramePr>
            <a:graphicFrameLocks noChangeAspect="1"/>
          </p:cNvGraphicFramePr>
          <p:nvPr/>
        </p:nvGraphicFramePr>
        <p:xfrm>
          <a:off x="6781800" y="838200"/>
          <a:ext cx="490538" cy="698500"/>
        </p:xfrm>
        <a:graphic>
          <a:graphicData uri="http://schemas.openxmlformats.org/presentationml/2006/ole">
            <mc:AlternateContent xmlns:mc="http://schemas.openxmlformats.org/markup-compatibility/2006">
              <mc:Choice xmlns:v="urn:schemas-microsoft-com:vml" Requires="v">
                <p:oleObj spid="_x0000_s11298" name="Equation" r:id="rId8" imgW="152268" imgH="215713" progId="Equation.3">
                  <p:embed/>
                </p:oleObj>
              </mc:Choice>
              <mc:Fallback>
                <p:oleObj name="Equation" r:id="rId8" imgW="152268" imgH="215713" progId="Equation.3">
                  <p:embed/>
                  <p:pic>
                    <p:nvPicPr>
                      <p:cNvPr id="20486" name="Object 7">
                        <a:extLst>
                          <a:ext uri="{FF2B5EF4-FFF2-40B4-BE49-F238E27FC236}">
                            <a16:creationId xmlns:a16="http://schemas.microsoft.com/office/drawing/2014/main" id="{5AF03CB6-61C5-4819-99AB-F24064D6C3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838200"/>
                        <a:ext cx="490538"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Text Box 8">
            <a:extLst>
              <a:ext uri="{FF2B5EF4-FFF2-40B4-BE49-F238E27FC236}">
                <a16:creationId xmlns:a16="http://schemas.microsoft.com/office/drawing/2014/main" id="{B78EC1DD-3988-4ADF-8398-517ADABB31EE}"/>
              </a:ext>
            </a:extLst>
          </p:cNvPr>
          <p:cNvSpPr txBox="1">
            <a:spLocks noChangeArrowheads="1"/>
          </p:cNvSpPr>
          <p:nvPr/>
        </p:nvSpPr>
        <p:spPr bwMode="auto">
          <a:xfrm>
            <a:off x="609600" y="2590800"/>
            <a:ext cx="8153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Vector glyph mapping technique associates a vector glyph (or icon) with the sampling points of the vector dataset</a:t>
            </a:r>
          </a:p>
          <a:p>
            <a:pPr>
              <a:spcBef>
                <a:spcPct val="0"/>
              </a:spcBef>
            </a:pPr>
            <a:r>
              <a:rPr lang="en-US" altLang="ru-RU" sz="2400"/>
              <a:t>The magnitude and direction of the vector attribute is indicated by the various properties of the glyph: location, direction, orientation,  size and color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9B8AEC-CEA4-4A1A-9790-6A13B20928C7}"/>
              </a:ext>
            </a:extLst>
          </p:cNvPr>
          <p:cNvSpPr>
            <a:spLocks noGrp="1"/>
          </p:cNvSpPr>
          <p:nvPr>
            <p:ph type="sldNum" sz="quarter" idx="12"/>
          </p:nvPr>
        </p:nvSpPr>
        <p:spPr/>
        <p:txBody>
          <a:bodyPr/>
          <a:lstStyle/>
          <a:p>
            <a:fld id="{746BC1E4-9FFC-44C0-9689-76C86B3A9246}" type="slidenum">
              <a:rPr lang="de-DE" smtClean="0"/>
              <a:t>2</a:t>
            </a:fld>
            <a:endParaRPr lang="de-DE"/>
          </a:p>
        </p:txBody>
      </p:sp>
      <p:sp>
        <p:nvSpPr>
          <p:cNvPr id="4" name="Titel 3">
            <a:extLst>
              <a:ext uri="{FF2B5EF4-FFF2-40B4-BE49-F238E27FC236}">
                <a16:creationId xmlns:a16="http://schemas.microsoft.com/office/drawing/2014/main" id="{589EA87C-2A33-42B4-B04F-A613D295A078}"/>
              </a:ext>
            </a:extLst>
          </p:cNvPr>
          <p:cNvSpPr>
            <a:spLocks noGrp="1"/>
          </p:cNvSpPr>
          <p:nvPr>
            <p:ph type="title" idx="4294967295"/>
          </p:nvPr>
        </p:nvSpPr>
        <p:spPr>
          <a:xfrm>
            <a:off x="0" y="120650"/>
            <a:ext cx="8529638" cy="593725"/>
          </a:xfrm>
        </p:spPr>
        <p:txBody>
          <a:bodyPr>
            <a:normAutofit/>
          </a:bodyPr>
          <a:lstStyle/>
          <a:p>
            <a:r>
              <a:rPr lang="en-GB" sz="1800" b="1" dirty="0"/>
              <a:t>Realisation of the course</a:t>
            </a:r>
            <a:endParaRPr lang="de-DE" sz="1800" dirty="0"/>
          </a:p>
        </p:txBody>
      </p:sp>
      <p:sp>
        <p:nvSpPr>
          <p:cNvPr id="6" name="Rechteck 5">
            <a:extLst>
              <a:ext uri="{FF2B5EF4-FFF2-40B4-BE49-F238E27FC236}">
                <a16:creationId xmlns:a16="http://schemas.microsoft.com/office/drawing/2014/main" id="{4B5E25CE-C8AC-4424-BA8F-A0183791E9A0}"/>
              </a:ext>
            </a:extLst>
          </p:cNvPr>
          <p:cNvSpPr/>
          <p:nvPr/>
        </p:nvSpPr>
        <p:spPr>
          <a:xfrm>
            <a:off x="492769" y="1631774"/>
            <a:ext cx="8156360" cy="1938992"/>
          </a:xfrm>
          <a:prstGeom prst="rect">
            <a:avLst/>
          </a:prstGeom>
        </p:spPr>
        <p:txBody>
          <a:bodyPr wrap="square">
            <a:spAutoFit/>
          </a:bodyPr>
          <a:lstStyle/>
          <a:p>
            <a:pPr algn="ctr"/>
            <a:r>
              <a:rPr lang="en-GB" sz="1500" dirty="0">
                <a:latin typeface="Times New Roman" panose="02020603050405020304" pitchFamily="18" charset="0"/>
                <a:cs typeface="Times New Roman" panose="02020603050405020304" pitchFamily="18" charset="0"/>
              </a:rPr>
              <a:t>T</a:t>
            </a:r>
            <a:r>
              <a:rPr lang="en-US" sz="1500" dirty="0">
                <a:latin typeface="Times New Roman" panose="02020603050405020304" pitchFamily="18" charset="0"/>
                <a:cs typeface="Times New Roman" panose="02020603050405020304" pitchFamily="18" charset="0"/>
              </a:rPr>
              <a:t>his course has been developed within the framework of the project</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“Mechanics digital" by the German Academic Exchange Service (DAAD) under funding program “Ukraine digital: Ensuring academic success in times of crisis (2022)"</a:t>
            </a:r>
            <a:br>
              <a:rPr lang="uk-UA" sz="1500" dirty="0">
                <a:latin typeface="Times New Roman" panose="02020603050405020304" pitchFamily="18" charset="0"/>
                <a:cs typeface="Times New Roman" panose="02020603050405020304" pitchFamily="18" charset="0"/>
              </a:rPr>
            </a:br>
            <a:br>
              <a:rPr lang="uk-UA"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The course has been developed in collaboration with our colleagues from the</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Otto-von-Guericke-University Magdeburg in Germany</a:t>
            </a:r>
            <a:br>
              <a:rPr lang="en-US" sz="1500"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GB" sz="1500" dirty="0">
                <a:latin typeface="Times New Roman" panose="02020603050405020304" pitchFamily="18" charset="0"/>
                <a:cs typeface="Times New Roman" panose="02020603050405020304" pitchFamily="18" charset="0"/>
              </a:rPr>
              <a:t>We would like to </a:t>
            </a:r>
            <a:r>
              <a:rPr lang="en-US" sz="1500" dirty="0">
                <a:latin typeface="Times New Roman" panose="02020603050405020304" pitchFamily="18" charset="0"/>
                <a:cs typeface="Times New Roman" panose="02020603050405020304" pitchFamily="18" charset="0"/>
              </a:rPr>
              <a:t>thank the DAAD for their financial and logistical support</a:t>
            </a:r>
            <a:endParaRPr lang="de-DE"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6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C0C0E59-6316-4740-879F-29A88BCC32EB}"/>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sp>
        <p:nvSpPr>
          <p:cNvPr id="21507" name="Text Box 5">
            <a:extLst>
              <a:ext uri="{FF2B5EF4-FFF2-40B4-BE49-F238E27FC236}">
                <a16:creationId xmlns:a16="http://schemas.microsoft.com/office/drawing/2014/main" id="{9CE0C9A8-7D72-4D7D-AB77-0C4B4A8B23DE}"/>
              </a:ext>
            </a:extLst>
          </p:cNvPr>
          <p:cNvSpPr txBox="1">
            <a:spLocks noChangeArrowheads="1"/>
          </p:cNvSpPr>
          <p:nvPr/>
        </p:nvSpPr>
        <p:spPr bwMode="auto">
          <a:xfrm>
            <a:off x="228600" y="1219200"/>
            <a:ext cx="2941831" cy="34163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Line glyph, </a:t>
            </a:r>
          </a:p>
          <a:p>
            <a:pPr>
              <a:spcBef>
                <a:spcPct val="0"/>
              </a:spcBef>
              <a:buFontTx/>
              <a:buNone/>
            </a:pPr>
            <a:r>
              <a:rPr lang="en-US" altLang="ru-RU" sz="2400" dirty="0"/>
              <a:t>or hedgehog glyph</a:t>
            </a:r>
          </a:p>
          <a:p>
            <a:pPr>
              <a:spcBef>
                <a:spcPct val="0"/>
              </a:spcBef>
              <a:buFontTx/>
              <a:buNone/>
            </a:pPr>
            <a:endParaRPr lang="en-US" altLang="ru-RU" sz="2400" dirty="0"/>
          </a:p>
          <a:p>
            <a:pPr>
              <a:spcBef>
                <a:spcPct val="0"/>
              </a:spcBef>
              <a:buFontTx/>
              <a:buNone/>
            </a:pPr>
            <a:endParaRPr lang="en-US" altLang="ru-RU" sz="2400" dirty="0"/>
          </a:p>
          <a:p>
            <a:pPr>
              <a:spcBef>
                <a:spcPct val="0"/>
              </a:spcBef>
              <a:buFontTx/>
              <a:buNone/>
            </a:pPr>
            <a:r>
              <a:rPr lang="en-US" altLang="ru-RU" sz="2400" dirty="0"/>
              <a:t>Sub-sampled by </a:t>
            </a:r>
          </a:p>
          <a:p>
            <a:pPr>
              <a:spcBef>
                <a:spcPct val="0"/>
              </a:spcBef>
              <a:buFontTx/>
              <a:buNone/>
            </a:pPr>
            <a:r>
              <a:rPr lang="en-US" altLang="ru-RU" sz="2400" dirty="0"/>
              <a:t>a factor of 8</a:t>
            </a:r>
          </a:p>
          <a:p>
            <a:pPr>
              <a:spcBef>
                <a:spcPct val="0"/>
              </a:spcBef>
              <a:buFontTx/>
              <a:buNone/>
            </a:pPr>
            <a:r>
              <a:rPr lang="en-US" altLang="ru-RU" sz="2400" dirty="0"/>
              <a:t>(32 X 32)</a:t>
            </a:r>
          </a:p>
          <a:p>
            <a:pPr>
              <a:spcBef>
                <a:spcPct val="0"/>
              </a:spcBef>
              <a:buFontTx/>
              <a:buNone/>
            </a:pPr>
            <a:endParaRPr lang="en-US" altLang="ru-RU" sz="2400" dirty="0"/>
          </a:p>
          <a:p>
            <a:pPr>
              <a:spcBef>
                <a:spcPct val="0"/>
              </a:spcBef>
              <a:buFontTx/>
              <a:buNone/>
            </a:pPr>
            <a:r>
              <a:rPr lang="en-US" altLang="ru-RU" sz="2400" dirty="0"/>
              <a:t>Original (256 X 256)</a:t>
            </a:r>
          </a:p>
        </p:txBody>
      </p:sp>
      <p:sp>
        <p:nvSpPr>
          <p:cNvPr id="21508" name="Text Box 6">
            <a:extLst>
              <a:ext uri="{FF2B5EF4-FFF2-40B4-BE49-F238E27FC236}">
                <a16:creationId xmlns:a16="http://schemas.microsoft.com/office/drawing/2014/main" id="{EB793638-3AF0-4F46-B194-45B4BE4AAEBF}"/>
              </a:ext>
            </a:extLst>
          </p:cNvPr>
          <p:cNvSpPr txBox="1">
            <a:spLocks noChangeArrowheads="1"/>
          </p:cNvSpPr>
          <p:nvPr/>
        </p:nvSpPr>
        <p:spPr bwMode="auto">
          <a:xfrm>
            <a:off x="914400" y="6096000"/>
            <a:ext cx="7831138" cy="45720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t>Velocity Field of a 2D Magnetohydrodynamic Simulation </a:t>
            </a:r>
          </a:p>
        </p:txBody>
      </p:sp>
      <p:pic>
        <p:nvPicPr>
          <p:cNvPr id="21509" name="Picture 7" descr="Hedgehogs (MHD 1)">
            <a:extLst>
              <a:ext uri="{FF2B5EF4-FFF2-40B4-BE49-F238E27FC236}">
                <a16:creationId xmlns:a16="http://schemas.microsoft.com/office/drawing/2014/main" id="{3928A809-985D-40B9-9164-269CC19F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838200"/>
            <a:ext cx="5257800"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9912CAD-897E-4A16-A1C2-9FD50AC66692}"/>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sp>
        <p:nvSpPr>
          <p:cNvPr id="22531" name="Text Box 5">
            <a:extLst>
              <a:ext uri="{FF2B5EF4-FFF2-40B4-BE49-F238E27FC236}">
                <a16:creationId xmlns:a16="http://schemas.microsoft.com/office/drawing/2014/main" id="{39E07080-5FC7-444A-A016-DB24134F25DE}"/>
              </a:ext>
            </a:extLst>
          </p:cNvPr>
          <p:cNvSpPr txBox="1">
            <a:spLocks noChangeArrowheads="1"/>
          </p:cNvSpPr>
          <p:nvPr/>
        </p:nvSpPr>
        <p:spPr bwMode="auto">
          <a:xfrm>
            <a:off x="914400" y="6096000"/>
            <a:ext cx="7831138" cy="45720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Velocity Field of a 2D Magnetohydrodynamic Simulation </a:t>
            </a:r>
          </a:p>
        </p:txBody>
      </p:sp>
      <p:pic>
        <p:nvPicPr>
          <p:cNvPr id="22532" name="Picture 6" descr="Hedgehogs (MHD 2)">
            <a:extLst>
              <a:ext uri="{FF2B5EF4-FFF2-40B4-BE49-F238E27FC236}">
                <a16:creationId xmlns:a16="http://schemas.microsoft.com/office/drawing/2014/main" id="{71CEBCF3-123B-44A4-8315-C1A7AE5BD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909638"/>
            <a:ext cx="5257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 Box 7">
            <a:extLst>
              <a:ext uri="{FF2B5EF4-FFF2-40B4-BE49-F238E27FC236}">
                <a16:creationId xmlns:a16="http://schemas.microsoft.com/office/drawing/2014/main" id="{558D6BF3-5874-4C94-A36E-5B8E79E7563A}"/>
              </a:ext>
            </a:extLst>
          </p:cNvPr>
          <p:cNvSpPr txBox="1">
            <a:spLocks noChangeArrowheads="1"/>
          </p:cNvSpPr>
          <p:nvPr/>
        </p:nvSpPr>
        <p:spPr bwMode="auto">
          <a:xfrm>
            <a:off x="228600" y="1219200"/>
            <a:ext cx="2941831" cy="34163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Line glyph, </a:t>
            </a:r>
          </a:p>
          <a:p>
            <a:pPr>
              <a:spcBef>
                <a:spcPct val="0"/>
              </a:spcBef>
              <a:buFontTx/>
              <a:buNone/>
            </a:pPr>
            <a:r>
              <a:rPr lang="en-US" altLang="ru-RU" sz="2400" dirty="0"/>
              <a:t>or hedgehog glyph</a:t>
            </a:r>
          </a:p>
          <a:p>
            <a:pPr>
              <a:spcBef>
                <a:spcPct val="0"/>
              </a:spcBef>
              <a:buFontTx/>
              <a:buNone/>
            </a:pPr>
            <a:endParaRPr lang="en-US" altLang="ru-RU" sz="2400" dirty="0"/>
          </a:p>
          <a:p>
            <a:pPr>
              <a:spcBef>
                <a:spcPct val="0"/>
              </a:spcBef>
              <a:buFontTx/>
              <a:buNone/>
            </a:pPr>
            <a:endParaRPr lang="en-US" altLang="ru-RU" sz="2400" dirty="0"/>
          </a:p>
          <a:p>
            <a:pPr>
              <a:spcBef>
                <a:spcPct val="0"/>
              </a:spcBef>
              <a:buFontTx/>
              <a:buNone/>
            </a:pPr>
            <a:r>
              <a:rPr lang="en-US" altLang="ru-RU" sz="2400" dirty="0"/>
              <a:t>Sub-sampled by </a:t>
            </a:r>
          </a:p>
          <a:p>
            <a:pPr>
              <a:spcBef>
                <a:spcPct val="0"/>
              </a:spcBef>
              <a:buFontTx/>
              <a:buNone/>
            </a:pPr>
            <a:r>
              <a:rPr lang="en-US" altLang="ru-RU" sz="2400" dirty="0"/>
              <a:t>a factor of 4</a:t>
            </a:r>
          </a:p>
          <a:p>
            <a:pPr>
              <a:spcBef>
                <a:spcPct val="0"/>
              </a:spcBef>
              <a:buFontTx/>
              <a:buNone/>
            </a:pPr>
            <a:r>
              <a:rPr lang="en-US" altLang="ru-RU" sz="2400" dirty="0"/>
              <a:t>(64 X 64)</a:t>
            </a:r>
          </a:p>
          <a:p>
            <a:pPr>
              <a:spcBef>
                <a:spcPct val="0"/>
              </a:spcBef>
              <a:buFontTx/>
              <a:buNone/>
            </a:pPr>
            <a:endParaRPr lang="en-US" altLang="ru-RU" sz="2400" dirty="0"/>
          </a:p>
          <a:p>
            <a:pPr>
              <a:spcBef>
                <a:spcPct val="0"/>
              </a:spcBef>
              <a:buFontTx/>
              <a:buNone/>
            </a:pPr>
            <a:r>
              <a:rPr lang="en-US" altLang="ru-RU" sz="2400" dirty="0"/>
              <a:t>Original (256 X 256)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37849BC-FC40-4697-BC40-873A4919960F}"/>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sp>
        <p:nvSpPr>
          <p:cNvPr id="23555" name="Text Box 5">
            <a:extLst>
              <a:ext uri="{FF2B5EF4-FFF2-40B4-BE49-F238E27FC236}">
                <a16:creationId xmlns:a16="http://schemas.microsoft.com/office/drawing/2014/main" id="{256C67C0-3037-4219-90AA-0F8EDA5401F0}"/>
              </a:ext>
            </a:extLst>
          </p:cNvPr>
          <p:cNvSpPr txBox="1">
            <a:spLocks noChangeArrowheads="1"/>
          </p:cNvSpPr>
          <p:nvPr/>
        </p:nvSpPr>
        <p:spPr bwMode="auto">
          <a:xfrm>
            <a:off x="228600" y="914400"/>
            <a:ext cx="3352800" cy="4154488"/>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Sub-sampled by </a:t>
            </a:r>
          </a:p>
          <a:p>
            <a:pPr>
              <a:spcBef>
                <a:spcPct val="0"/>
              </a:spcBef>
              <a:buFontTx/>
              <a:buNone/>
            </a:pPr>
            <a:r>
              <a:rPr lang="en-US" altLang="ru-RU" sz="2400" dirty="0"/>
              <a:t>a factor of 2</a:t>
            </a:r>
          </a:p>
          <a:p>
            <a:pPr>
              <a:spcBef>
                <a:spcPct val="0"/>
              </a:spcBef>
              <a:buFontTx/>
              <a:buNone/>
            </a:pPr>
            <a:r>
              <a:rPr lang="en-US" altLang="ru-RU" sz="2400" dirty="0"/>
              <a:t>(128 X 128)</a:t>
            </a:r>
          </a:p>
          <a:p>
            <a:pPr>
              <a:spcBef>
                <a:spcPct val="0"/>
              </a:spcBef>
              <a:buFontTx/>
              <a:buNone/>
            </a:pPr>
            <a:endParaRPr lang="en-US" altLang="ru-RU" sz="2400" dirty="0"/>
          </a:p>
          <a:p>
            <a:pPr>
              <a:spcBef>
                <a:spcPct val="0"/>
              </a:spcBef>
              <a:buFontTx/>
              <a:buNone/>
            </a:pPr>
            <a:r>
              <a:rPr lang="en-US" altLang="ru-RU" sz="2400" dirty="0"/>
              <a:t>Original (256 X 256)</a:t>
            </a:r>
          </a:p>
          <a:p>
            <a:pPr>
              <a:spcBef>
                <a:spcPct val="0"/>
              </a:spcBef>
              <a:buFontTx/>
              <a:buNone/>
            </a:pPr>
            <a:endParaRPr lang="en-US" altLang="ru-RU" sz="2400" dirty="0"/>
          </a:p>
          <a:p>
            <a:pPr>
              <a:spcBef>
                <a:spcPct val="0"/>
              </a:spcBef>
              <a:buFontTx/>
              <a:buNone/>
            </a:pPr>
            <a:r>
              <a:rPr lang="en-US" altLang="ru-RU" sz="2400" dirty="0"/>
              <a:t>Problem with a dense</a:t>
            </a:r>
          </a:p>
          <a:p>
            <a:pPr>
              <a:spcBef>
                <a:spcPct val="0"/>
              </a:spcBef>
              <a:buFontTx/>
              <a:buNone/>
            </a:pPr>
            <a:r>
              <a:rPr lang="en-US" altLang="ru-RU" sz="2400" dirty="0"/>
              <a:t>Representation using </a:t>
            </a:r>
          </a:p>
          <a:p>
            <a:pPr>
              <a:spcBef>
                <a:spcPct val="0"/>
              </a:spcBef>
              <a:buFontTx/>
              <a:buNone/>
            </a:pPr>
            <a:r>
              <a:rPr lang="en-US" altLang="ru-RU" sz="2400" dirty="0"/>
              <a:t>glyph: </a:t>
            </a:r>
          </a:p>
          <a:p>
            <a:pPr>
              <a:spcBef>
                <a:spcPct val="0"/>
              </a:spcBef>
              <a:buFontTx/>
              <a:buNone/>
            </a:pPr>
            <a:r>
              <a:rPr lang="en-US" altLang="ru-RU" sz="2400" dirty="0">
                <a:solidFill>
                  <a:srgbClr val="0000FF"/>
                </a:solidFill>
              </a:rPr>
              <a:t>(1) </a:t>
            </a:r>
            <a:r>
              <a:rPr lang="en-US" altLang="ru-RU" sz="2400" dirty="0">
                <a:solidFill>
                  <a:srgbClr val="FF0000"/>
                </a:solidFill>
              </a:rPr>
              <a:t>Clutter (</a:t>
            </a:r>
            <a:r>
              <a:rPr lang="ru-RU" altLang="ru-RU" sz="2400" dirty="0" err="1">
                <a:solidFill>
                  <a:srgbClr val="FF0000"/>
                </a:solidFill>
              </a:rPr>
              <a:t>безлад</a:t>
            </a:r>
            <a:r>
              <a:rPr lang="ru-RU" altLang="ru-RU" sz="2400" dirty="0">
                <a:solidFill>
                  <a:srgbClr val="FF0000"/>
                </a:solidFill>
              </a:rPr>
              <a:t>)</a:t>
            </a:r>
            <a:endParaRPr lang="en-US" altLang="ru-RU" sz="2400" dirty="0">
              <a:solidFill>
                <a:srgbClr val="FF0000"/>
              </a:solidFill>
            </a:endParaRPr>
          </a:p>
          <a:p>
            <a:pPr>
              <a:spcBef>
                <a:spcPct val="0"/>
              </a:spcBef>
              <a:buFontTx/>
              <a:buNone/>
            </a:pPr>
            <a:r>
              <a:rPr lang="en-US" altLang="ru-RU" sz="2400" dirty="0">
                <a:solidFill>
                  <a:srgbClr val="0000FF"/>
                </a:solidFill>
              </a:rPr>
              <a:t>(2) miss-representation</a:t>
            </a:r>
          </a:p>
        </p:txBody>
      </p:sp>
      <p:pic>
        <p:nvPicPr>
          <p:cNvPr id="23556" name="Picture 6" descr="Hedgehogs (MHD 3)">
            <a:extLst>
              <a:ext uri="{FF2B5EF4-FFF2-40B4-BE49-F238E27FC236}">
                <a16:creationId xmlns:a16="http://schemas.microsoft.com/office/drawing/2014/main" id="{3BF51A99-2588-409B-B8F1-FB71D752F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914400"/>
            <a:ext cx="51816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E8D3607-CBFE-48FA-BE6D-22575ACB64E9}"/>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sp>
        <p:nvSpPr>
          <p:cNvPr id="24579" name="Text Box 4">
            <a:extLst>
              <a:ext uri="{FF2B5EF4-FFF2-40B4-BE49-F238E27FC236}">
                <a16:creationId xmlns:a16="http://schemas.microsoft.com/office/drawing/2014/main" id="{09BB84F6-38AA-4585-88D1-C72BA4FF8FD1}"/>
              </a:ext>
            </a:extLst>
          </p:cNvPr>
          <p:cNvSpPr txBox="1">
            <a:spLocks noChangeArrowheads="1"/>
          </p:cNvSpPr>
          <p:nvPr/>
        </p:nvSpPr>
        <p:spPr bwMode="auto">
          <a:xfrm>
            <a:off x="228600" y="1219200"/>
            <a:ext cx="2070100" cy="1938338"/>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Random</a:t>
            </a:r>
          </a:p>
          <a:p>
            <a:pPr>
              <a:spcBef>
                <a:spcPct val="0"/>
              </a:spcBef>
              <a:buFontTx/>
              <a:buNone/>
            </a:pPr>
            <a:r>
              <a:rPr lang="en-US" altLang="ru-RU" sz="2400" dirty="0"/>
              <a:t>Sub-sampling</a:t>
            </a:r>
          </a:p>
          <a:p>
            <a:pPr>
              <a:spcBef>
                <a:spcPct val="0"/>
              </a:spcBef>
              <a:buFontTx/>
              <a:buNone/>
            </a:pPr>
            <a:r>
              <a:rPr lang="en-US" altLang="ru-RU" sz="2400" dirty="0"/>
              <a:t>Is better</a:t>
            </a:r>
          </a:p>
          <a:p>
            <a:pPr>
              <a:spcBef>
                <a:spcPct val="0"/>
              </a:spcBef>
              <a:buFontTx/>
              <a:buNone/>
            </a:pPr>
            <a:endParaRPr lang="en-US" altLang="ru-RU" sz="2400" dirty="0"/>
          </a:p>
          <a:p>
            <a:pPr>
              <a:spcBef>
                <a:spcPct val="0"/>
              </a:spcBef>
              <a:buFontTx/>
              <a:buNone/>
            </a:pPr>
            <a:r>
              <a:rPr lang="en-US" altLang="ru-RU" sz="2400" dirty="0"/>
              <a:t> </a:t>
            </a:r>
          </a:p>
        </p:txBody>
      </p:sp>
      <p:pic>
        <p:nvPicPr>
          <p:cNvPr id="24580" name="Picture 6" descr="Hedgehogs (MHD 7)">
            <a:extLst>
              <a:ext uri="{FF2B5EF4-FFF2-40B4-BE49-F238E27FC236}">
                <a16:creationId xmlns:a16="http://schemas.microsoft.com/office/drawing/2014/main" id="{B435F952-32DC-49AF-AD33-31A93E7AA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990600"/>
            <a:ext cx="5943600"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1E9AADC-EA8F-49D5-A0A2-FEBB7795BB5A}"/>
              </a:ext>
            </a:extLst>
          </p:cNvPr>
          <p:cNvSpPr>
            <a:spLocks noGrp="1" noChangeArrowheads="1"/>
          </p:cNvSpPr>
          <p:nvPr>
            <p:ph type="title"/>
          </p:nvPr>
        </p:nvSpPr>
        <p:spPr>
          <a:xfrm>
            <a:off x="990600" y="228600"/>
            <a:ext cx="6477000" cy="609600"/>
          </a:xfrm>
        </p:spPr>
        <p:txBody>
          <a:bodyPr>
            <a:normAutofit fontScale="90000"/>
          </a:bodyPr>
          <a:lstStyle/>
          <a:p>
            <a:pPr eaLnBrk="1" hangingPunct="1"/>
            <a:r>
              <a:rPr lang="en-US" altLang="ru-RU" b="1"/>
              <a:t>Vector Glyph: 3D</a:t>
            </a:r>
          </a:p>
        </p:txBody>
      </p:sp>
      <p:sp>
        <p:nvSpPr>
          <p:cNvPr id="25603" name="Text Box 3">
            <a:extLst>
              <a:ext uri="{FF2B5EF4-FFF2-40B4-BE49-F238E27FC236}">
                <a16:creationId xmlns:a16="http://schemas.microsoft.com/office/drawing/2014/main" id="{E511ED7A-7DB1-4EA3-849D-D21321E91EAC}"/>
              </a:ext>
            </a:extLst>
          </p:cNvPr>
          <p:cNvSpPr txBox="1">
            <a:spLocks noChangeArrowheads="1"/>
          </p:cNvSpPr>
          <p:nvPr/>
        </p:nvSpPr>
        <p:spPr bwMode="auto">
          <a:xfrm>
            <a:off x="457200" y="914400"/>
            <a:ext cx="8305800" cy="120015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Simulation box: 128 X 85 X 42;  or 456,960 data point</a:t>
            </a:r>
          </a:p>
          <a:p>
            <a:pPr>
              <a:spcBef>
                <a:spcPct val="0"/>
              </a:spcBef>
              <a:buFontTx/>
              <a:buNone/>
            </a:pPr>
            <a:r>
              <a:rPr lang="en-US" altLang="ru-RU" sz="2400" dirty="0"/>
              <a:t>100,000 glyphs</a:t>
            </a:r>
          </a:p>
          <a:p>
            <a:pPr>
              <a:spcBef>
                <a:spcPct val="0"/>
              </a:spcBef>
              <a:buFontTx/>
              <a:buNone/>
            </a:pPr>
            <a:r>
              <a:rPr lang="en-US" altLang="ru-RU" sz="2400" dirty="0"/>
              <a:t>Problem:  </a:t>
            </a:r>
            <a:r>
              <a:rPr lang="en-US" altLang="ru-RU" sz="2400" dirty="0">
                <a:solidFill>
                  <a:srgbClr val="FF0000"/>
                </a:solidFill>
              </a:rPr>
              <a:t>visual occlusion</a:t>
            </a:r>
          </a:p>
        </p:txBody>
      </p:sp>
      <p:pic>
        <p:nvPicPr>
          <p:cNvPr id="25604" name="Picture 5" descr="Hedgehogs (wasser128 3)">
            <a:extLst>
              <a:ext uri="{FF2B5EF4-FFF2-40B4-BE49-F238E27FC236}">
                <a16:creationId xmlns:a16="http://schemas.microsoft.com/office/drawing/2014/main" id="{48E541E8-E30C-42AA-9336-BB70C4635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33600"/>
            <a:ext cx="67056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E95799F-8FDA-43BF-8AFC-9782B3AFCB1B}"/>
              </a:ext>
            </a:extLst>
          </p:cNvPr>
          <p:cNvSpPr>
            <a:spLocks noGrp="1" noChangeArrowheads="1"/>
          </p:cNvSpPr>
          <p:nvPr>
            <p:ph type="title"/>
          </p:nvPr>
        </p:nvSpPr>
        <p:spPr>
          <a:xfrm>
            <a:off x="990600" y="228600"/>
            <a:ext cx="6477000" cy="609600"/>
          </a:xfrm>
        </p:spPr>
        <p:txBody>
          <a:bodyPr>
            <a:normAutofit fontScale="90000"/>
          </a:bodyPr>
          <a:lstStyle/>
          <a:p>
            <a:pPr eaLnBrk="1" hangingPunct="1"/>
            <a:r>
              <a:rPr lang="en-US" altLang="ru-RU" b="1"/>
              <a:t>Vector Glyph: 3D</a:t>
            </a:r>
          </a:p>
        </p:txBody>
      </p:sp>
      <p:sp>
        <p:nvSpPr>
          <p:cNvPr id="26627" name="Text Box 3">
            <a:extLst>
              <a:ext uri="{FF2B5EF4-FFF2-40B4-BE49-F238E27FC236}">
                <a16:creationId xmlns:a16="http://schemas.microsoft.com/office/drawing/2014/main" id="{A1B18484-6A44-405A-BDC1-09316C30FEF3}"/>
              </a:ext>
            </a:extLst>
          </p:cNvPr>
          <p:cNvSpPr txBox="1">
            <a:spLocks noChangeArrowheads="1"/>
          </p:cNvSpPr>
          <p:nvPr/>
        </p:nvSpPr>
        <p:spPr bwMode="auto">
          <a:xfrm>
            <a:off x="0" y="914400"/>
            <a:ext cx="8305800" cy="83099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Simulation box: 128 X 85 X 42;  or 456,960 data point</a:t>
            </a:r>
          </a:p>
          <a:p>
            <a:pPr>
              <a:spcBef>
                <a:spcPct val="0"/>
              </a:spcBef>
              <a:buFontTx/>
              <a:buNone/>
            </a:pPr>
            <a:r>
              <a:rPr lang="en-US" altLang="ru-RU" sz="2400" dirty="0"/>
              <a:t>10,000 glyphs: less occlusion</a:t>
            </a:r>
          </a:p>
        </p:txBody>
      </p:sp>
      <p:pic>
        <p:nvPicPr>
          <p:cNvPr id="26628" name="Picture 5" descr="Hedgehogs (wasser128 2)">
            <a:extLst>
              <a:ext uri="{FF2B5EF4-FFF2-40B4-BE49-F238E27FC236}">
                <a16:creationId xmlns:a16="http://schemas.microsoft.com/office/drawing/2014/main" id="{6BE48A2E-6339-4E0A-BCC3-E4EF454E7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7848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1EBD70B-E3AA-41F5-81D1-1E9DBB7D5227}"/>
              </a:ext>
            </a:extLst>
          </p:cNvPr>
          <p:cNvSpPr>
            <a:spLocks noGrp="1" noChangeArrowheads="1"/>
          </p:cNvSpPr>
          <p:nvPr>
            <p:ph type="title"/>
          </p:nvPr>
        </p:nvSpPr>
        <p:spPr>
          <a:xfrm>
            <a:off x="990600" y="228600"/>
            <a:ext cx="6477000" cy="609600"/>
          </a:xfrm>
        </p:spPr>
        <p:txBody>
          <a:bodyPr>
            <a:normAutofit fontScale="90000"/>
          </a:bodyPr>
          <a:lstStyle/>
          <a:p>
            <a:pPr eaLnBrk="1" hangingPunct="1"/>
            <a:r>
              <a:rPr lang="en-US" altLang="ru-RU" b="1"/>
              <a:t>Vector Glyph: 3D</a:t>
            </a:r>
          </a:p>
        </p:txBody>
      </p:sp>
      <p:sp>
        <p:nvSpPr>
          <p:cNvPr id="27651" name="Text Box 3">
            <a:extLst>
              <a:ext uri="{FF2B5EF4-FFF2-40B4-BE49-F238E27FC236}">
                <a16:creationId xmlns:a16="http://schemas.microsoft.com/office/drawing/2014/main" id="{FD543707-003A-4BDB-A176-5CE7644255D1}"/>
              </a:ext>
            </a:extLst>
          </p:cNvPr>
          <p:cNvSpPr txBox="1">
            <a:spLocks noChangeArrowheads="1"/>
          </p:cNvSpPr>
          <p:nvPr/>
        </p:nvSpPr>
        <p:spPr bwMode="auto">
          <a:xfrm>
            <a:off x="0" y="914400"/>
            <a:ext cx="8305800" cy="83099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Simulation box: 128 X 85 X 42;  or 456,960 data point</a:t>
            </a:r>
          </a:p>
          <a:p>
            <a:pPr>
              <a:spcBef>
                <a:spcPct val="0"/>
              </a:spcBef>
              <a:buFontTx/>
              <a:buNone/>
            </a:pPr>
            <a:r>
              <a:rPr lang="en-US" altLang="ru-RU" sz="2400" dirty="0"/>
              <a:t>100,000 glyphs, 0.15 transparency: less occlusion</a:t>
            </a:r>
          </a:p>
        </p:txBody>
      </p:sp>
      <p:pic>
        <p:nvPicPr>
          <p:cNvPr id="27652" name="Picture 5" descr="Hedgehogs (wasser128 3)">
            <a:extLst>
              <a:ext uri="{FF2B5EF4-FFF2-40B4-BE49-F238E27FC236}">
                <a16:creationId xmlns:a16="http://schemas.microsoft.com/office/drawing/2014/main" id="{E385AEA3-405A-4AD7-BF22-E186F3B40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05000"/>
            <a:ext cx="8153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3459625-50B9-4D01-88AE-29E67DB6485F}"/>
              </a:ext>
            </a:extLst>
          </p:cNvPr>
          <p:cNvSpPr>
            <a:spLocks noGrp="1" noChangeArrowheads="1"/>
          </p:cNvSpPr>
          <p:nvPr>
            <p:ph type="title"/>
          </p:nvPr>
        </p:nvSpPr>
        <p:spPr>
          <a:xfrm>
            <a:off x="990600" y="228600"/>
            <a:ext cx="6477000" cy="609600"/>
          </a:xfrm>
        </p:spPr>
        <p:txBody>
          <a:bodyPr>
            <a:normAutofit fontScale="90000"/>
          </a:bodyPr>
          <a:lstStyle/>
          <a:p>
            <a:pPr eaLnBrk="1" hangingPunct="1"/>
            <a:r>
              <a:rPr lang="en-US" altLang="ru-RU" b="1"/>
              <a:t>Vector Glyph: 3D</a:t>
            </a:r>
          </a:p>
        </p:txBody>
      </p:sp>
      <p:sp>
        <p:nvSpPr>
          <p:cNvPr id="28675" name="Text Box 3">
            <a:extLst>
              <a:ext uri="{FF2B5EF4-FFF2-40B4-BE49-F238E27FC236}">
                <a16:creationId xmlns:a16="http://schemas.microsoft.com/office/drawing/2014/main" id="{9C7817D9-BADC-4338-AEB6-080DE78CACCD}"/>
              </a:ext>
            </a:extLst>
          </p:cNvPr>
          <p:cNvSpPr txBox="1">
            <a:spLocks noChangeArrowheads="1"/>
          </p:cNvSpPr>
          <p:nvPr/>
        </p:nvSpPr>
        <p:spPr bwMode="auto">
          <a:xfrm>
            <a:off x="0" y="914400"/>
            <a:ext cx="8305800" cy="83099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Simulation box: 128 X 85 X 42;  or 456,960 data point</a:t>
            </a:r>
          </a:p>
          <a:p>
            <a:pPr>
              <a:spcBef>
                <a:spcPct val="0"/>
              </a:spcBef>
              <a:buFontTx/>
              <a:buNone/>
            </a:pPr>
            <a:r>
              <a:rPr lang="en-US" altLang="ru-RU" sz="2400" dirty="0"/>
              <a:t>3D velocity </a:t>
            </a:r>
            <a:r>
              <a:rPr lang="en-US" altLang="ru-RU" sz="2400" dirty="0" err="1"/>
              <a:t>isosurface</a:t>
            </a:r>
            <a:endParaRPr lang="en-US" altLang="ru-RU" sz="2400" dirty="0"/>
          </a:p>
        </p:txBody>
      </p:sp>
      <p:pic>
        <p:nvPicPr>
          <p:cNvPr id="28676" name="Picture 5" descr="Hedgehogs (wasser128 iso)">
            <a:extLst>
              <a:ext uri="{FF2B5EF4-FFF2-40B4-BE49-F238E27FC236}">
                <a16:creationId xmlns:a16="http://schemas.microsoft.com/office/drawing/2014/main" id="{EAC2E023-4877-4ABE-A5CC-179CC9FC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33538"/>
            <a:ext cx="7419975"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D7590DC-ACA4-4D23-8FD8-6D6645DF0ED5}"/>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Glyph</a:t>
            </a:r>
          </a:p>
        </p:txBody>
      </p:sp>
      <p:sp>
        <p:nvSpPr>
          <p:cNvPr id="29699" name="Text Box 3">
            <a:extLst>
              <a:ext uri="{FF2B5EF4-FFF2-40B4-BE49-F238E27FC236}">
                <a16:creationId xmlns:a16="http://schemas.microsoft.com/office/drawing/2014/main" id="{AF81AE7D-6D41-42BF-80D5-26DF2131CC25}"/>
              </a:ext>
            </a:extLst>
          </p:cNvPr>
          <p:cNvSpPr txBox="1">
            <a:spLocks noChangeArrowheads="1"/>
          </p:cNvSpPr>
          <p:nvPr/>
        </p:nvSpPr>
        <p:spPr bwMode="auto">
          <a:xfrm>
            <a:off x="609600" y="1143000"/>
            <a:ext cx="8153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ru-RU" sz="2400" dirty="0"/>
              <a:t>+ Glyph method is simple to implement, and intuitive to interpretation</a:t>
            </a:r>
          </a:p>
          <a:p>
            <a:pPr>
              <a:spcBef>
                <a:spcPct val="0"/>
              </a:spcBef>
            </a:pPr>
            <a:endParaRPr lang="en-US" altLang="ru-RU" sz="2400" dirty="0"/>
          </a:p>
          <a:p>
            <a:pPr>
              <a:spcBef>
                <a:spcPct val="0"/>
              </a:spcBef>
              <a:buNone/>
            </a:pPr>
            <a:r>
              <a:rPr lang="en-US" altLang="ru-RU" sz="2400" dirty="0"/>
              <a:t>+ High-resolution vector datasets must be sub-sampled in order to avoid overlapping of neighboring glyphs.</a:t>
            </a:r>
          </a:p>
          <a:p>
            <a:pPr>
              <a:spcBef>
                <a:spcPct val="0"/>
              </a:spcBef>
            </a:pPr>
            <a:endParaRPr lang="en-US" altLang="ru-RU" sz="2400" dirty="0"/>
          </a:p>
          <a:p>
            <a:pPr>
              <a:spcBef>
                <a:spcPct val="0"/>
              </a:spcBef>
              <a:buNone/>
            </a:pPr>
            <a:r>
              <a:rPr lang="en-US" altLang="ru-RU" sz="2400" dirty="0"/>
              <a:t>- Glyph method is a sparse visualization: does not represent all points</a:t>
            </a:r>
          </a:p>
          <a:p>
            <a:pPr>
              <a:spcBef>
                <a:spcPct val="0"/>
              </a:spcBef>
            </a:pPr>
            <a:endParaRPr lang="en-US" altLang="ru-RU" sz="2400" dirty="0"/>
          </a:p>
          <a:p>
            <a:pPr>
              <a:spcBef>
                <a:spcPct val="0"/>
              </a:spcBef>
              <a:buNone/>
            </a:pPr>
            <a:r>
              <a:rPr lang="en-US" altLang="ru-RU" sz="2400" dirty="0"/>
              <a:t>- Occlusion</a:t>
            </a:r>
          </a:p>
          <a:p>
            <a:pPr>
              <a:spcBef>
                <a:spcPct val="0"/>
              </a:spcBef>
            </a:pPr>
            <a:endParaRPr lang="en-US" altLang="ru-RU" sz="2400" dirty="0"/>
          </a:p>
          <a:p>
            <a:pPr>
              <a:spcBef>
                <a:spcPct val="0"/>
              </a:spcBef>
              <a:buNone/>
            </a:pPr>
            <a:r>
              <a:rPr lang="en-US" altLang="ru-RU" sz="2400" dirty="0"/>
              <a:t>- Subsampling artifacts: difficult to interpolate</a:t>
            </a:r>
          </a:p>
          <a:p>
            <a:pPr>
              <a:spcBef>
                <a:spcPct val="0"/>
              </a:spcBef>
            </a:pPr>
            <a:endParaRPr lang="en-US" altLang="ru-RU" sz="2400" dirty="0"/>
          </a:p>
          <a:p>
            <a:pPr>
              <a:spcBef>
                <a:spcPct val="0"/>
              </a:spcBef>
            </a:pPr>
            <a:r>
              <a:rPr lang="en-US" altLang="ru-RU" sz="2400" dirty="0"/>
              <a:t>Alternative: color mapping method is a dense visualization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6DFD88D-D0A3-434F-AABC-8831BB149EBD}"/>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Color Coding</a:t>
            </a:r>
          </a:p>
        </p:txBody>
      </p:sp>
      <p:sp>
        <p:nvSpPr>
          <p:cNvPr id="30723" name="Text Box 7">
            <a:extLst>
              <a:ext uri="{FF2B5EF4-FFF2-40B4-BE49-F238E27FC236}">
                <a16:creationId xmlns:a16="http://schemas.microsoft.com/office/drawing/2014/main" id="{EEABBCC9-B619-48EE-85B3-416E93FD4F59}"/>
              </a:ext>
            </a:extLst>
          </p:cNvPr>
          <p:cNvSpPr txBox="1">
            <a:spLocks noChangeArrowheads="1"/>
          </p:cNvSpPr>
          <p:nvPr/>
        </p:nvSpPr>
        <p:spPr bwMode="auto">
          <a:xfrm>
            <a:off x="304800" y="1219200"/>
            <a:ext cx="8153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dirty="0"/>
              <a:t>Similar to scalar color mapping, vector color coding is to associate a color with every point in the data domain </a:t>
            </a:r>
          </a:p>
          <a:p>
            <a:pPr>
              <a:spcBef>
                <a:spcPct val="0"/>
              </a:spcBef>
            </a:pPr>
            <a:endParaRPr lang="en-US" altLang="ru-RU" sz="2400" dirty="0"/>
          </a:p>
          <a:p>
            <a:pPr>
              <a:spcBef>
                <a:spcPct val="0"/>
              </a:spcBef>
            </a:pPr>
            <a:r>
              <a:rPr lang="en-US" altLang="ru-RU" sz="2400" dirty="0"/>
              <a:t>Typically, use HSV system (color wheel)</a:t>
            </a:r>
          </a:p>
          <a:p>
            <a:pPr lvl="1">
              <a:spcBef>
                <a:spcPct val="0"/>
              </a:spcBef>
              <a:buFontTx/>
              <a:buChar char="•"/>
            </a:pPr>
            <a:r>
              <a:rPr lang="en-US" altLang="ru-RU" sz="2400" dirty="0"/>
              <a:t>Hue is used to encode the direction of the vector, e.g., angle arrangement in the color wheel</a:t>
            </a:r>
          </a:p>
          <a:p>
            <a:pPr lvl="1">
              <a:spcBef>
                <a:spcPct val="0"/>
              </a:spcBef>
              <a:buFontTx/>
              <a:buChar char="•"/>
            </a:pPr>
            <a:endParaRPr lang="en-US" altLang="ru-RU" sz="2400" dirty="0"/>
          </a:p>
          <a:p>
            <a:pPr lvl="1">
              <a:spcBef>
                <a:spcPct val="0"/>
              </a:spcBef>
              <a:buFontTx/>
              <a:buChar char="•"/>
            </a:pPr>
            <a:r>
              <a:rPr lang="en-US" altLang="ru-RU" sz="2400" dirty="0"/>
              <a:t>Value of the color vector is used to encode the magnitude of the vector</a:t>
            </a:r>
          </a:p>
          <a:p>
            <a:pPr lvl="1">
              <a:spcBef>
                <a:spcPct val="0"/>
              </a:spcBef>
              <a:buFontTx/>
              <a:buChar char="•"/>
            </a:pPr>
            <a:endParaRPr lang="en-US" altLang="ru-RU" sz="2400" dirty="0"/>
          </a:p>
          <a:p>
            <a:pPr lvl="1">
              <a:spcBef>
                <a:spcPct val="0"/>
              </a:spcBef>
              <a:buFontTx/>
              <a:buChar char="•"/>
            </a:pPr>
            <a:r>
              <a:rPr lang="en-US" altLang="ru-RU" sz="2400" dirty="0"/>
              <a:t>Saturation  is set to one</a:t>
            </a:r>
          </a:p>
        </p:txBody>
      </p:sp>
      <p:pic>
        <p:nvPicPr>
          <p:cNvPr id="15362" name="Picture 2" descr="upload.wikimedia.org/wikipedia/commons/thumb/4/4e/...">
            <a:extLst>
              <a:ext uri="{FF2B5EF4-FFF2-40B4-BE49-F238E27FC236}">
                <a16:creationId xmlns:a16="http://schemas.microsoft.com/office/drawing/2014/main" id="{CA86FCA5-EA32-4673-9B9A-E8D317EAB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4149080"/>
            <a:ext cx="2381250" cy="1790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C74E5C-A27F-4D19-AF77-4DEAACDA43AE}"/>
              </a:ext>
            </a:extLst>
          </p:cNvPr>
          <p:cNvSpPr txBox="1"/>
          <p:nvPr/>
        </p:nvSpPr>
        <p:spPr>
          <a:xfrm>
            <a:off x="6300192" y="5939780"/>
            <a:ext cx="1779654" cy="369332"/>
          </a:xfrm>
          <a:prstGeom prst="rect">
            <a:avLst/>
          </a:prstGeom>
          <a:noFill/>
        </p:spPr>
        <p:txBody>
          <a:bodyPr wrap="none" rtlCol="0">
            <a:spAutoFit/>
          </a:bodyPr>
          <a:lstStyle/>
          <a:p>
            <a:r>
              <a:rPr lang="en-US" dirty="0"/>
              <a:t>HSV Color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5A5CDE-F3F5-46EB-B9C4-DB63EC3CD5E9}"/>
              </a:ext>
            </a:extLst>
          </p:cNvPr>
          <p:cNvSpPr>
            <a:spLocks noGrp="1"/>
          </p:cNvSpPr>
          <p:nvPr>
            <p:ph type="title"/>
          </p:nvPr>
        </p:nvSpPr>
        <p:spPr/>
        <p:txBody>
          <a:bodyPr/>
          <a:lstStyle/>
          <a:p>
            <a:r>
              <a:rPr lang="en-US" dirty="0"/>
              <a:t>Vector Visualization</a:t>
            </a:r>
            <a:br>
              <a:rPr lang="en-US" dirty="0"/>
            </a:br>
            <a:endParaRPr lang="en-US" dirty="0"/>
          </a:p>
        </p:txBody>
      </p:sp>
      <p:sp>
        <p:nvSpPr>
          <p:cNvPr id="3" name="Місце для тексту 2">
            <a:extLst>
              <a:ext uri="{FF2B5EF4-FFF2-40B4-BE49-F238E27FC236}">
                <a16:creationId xmlns:a16="http://schemas.microsoft.com/office/drawing/2014/main" id="{D74DD82A-8ADA-4DBC-9659-185D30AA47BC}"/>
              </a:ext>
            </a:extLst>
          </p:cNvPr>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2C7A1BFC-2E5D-4212-9959-3CFF5C08F3EA}"/>
              </a:ext>
            </a:extLst>
          </p:cNvPr>
          <p:cNvSpPr txBox="1"/>
          <p:nvPr/>
        </p:nvSpPr>
        <p:spPr>
          <a:xfrm>
            <a:off x="727394" y="5382167"/>
            <a:ext cx="3033074" cy="369332"/>
          </a:xfrm>
          <a:prstGeom prst="rect">
            <a:avLst/>
          </a:prstGeom>
          <a:noFill/>
        </p:spPr>
        <p:txBody>
          <a:bodyPr wrap="none" rtlCol="0">
            <a:spAutoFit/>
          </a:bodyPr>
          <a:lstStyle/>
          <a:p>
            <a:r>
              <a:rPr lang="en-US" i="0" dirty="0">
                <a:solidFill>
                  <a:srgbClr val="000000"/>
                </a:solidFill>
                <a:effectLst/>
                <a:latin typeface="Times New Roman" panose="02020603050405020304" pitchFamily="18" charset="0"/>
              </a:rPr>
              <a:t>Dr. </a:t>
            </a:r>
            <a:r>
              <a:rPr lang="en-US" dirty="0" err="1"/>
              <a:t>Jie</a:t>
            </a:r>
            <a:r>
              <a:rPr lang="en-US" dirty="0"/>
              <a:t> Zhang materials is used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a:extLst>
              <a:ext uri="{FF2B5EF4-FFF2-40B4-BE49-F238E27FC236}">
                <a16:creationId xmlns:a16="http://schemas.microsoft.com/office/drawing/2014/main" id="{79584338-7723-4953-9980-306EF2E85A06}"/>
              </a:ext>
            </a:extLst>
          </p:cNvPr>
          <p:cNvSpPr txBox="1">
            <a:spLocks noChangeArrowheads="1"/>
          </p:cNvSpPr>
          <p:nvPr/>
        </p:nvSpPr>
        <p:spPr bwMode="auto">
          <a:xfrm>
            <a:off x="304800" y="914400"/>
            <a:ext cx="1981200" cy="2677656"/>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2-D Velocity Field of the MHD simulation:</a:t>
            </a:r>
          </a:p>
          <a:p>
            <a:pPr>
              <a:spcBef>
                <a:spcPct val="0"/>
              </a:spcBef>
              <a:buFontTx/>
              <a:buNone/>
            </a:pPr>
            <a:endParaRPr lang="en-US" altLang="ru-RU" sz="2400" dirty="0"/>
          </a:p>
          <a:p>
            <a:pPr>
              <a:spcBef>
                <a:spcPct val="0"/>
              </a:spcBef>
              <a:buFontTx/>
              <a:buNone/>
            </a:pPr>
            <a:r>
              <a:rPr lang="en-US" altLang="ru-RU" sz="2400" dirty="0"/>
              <a:t>Orientation,</a:t>
            </a:r>
          </a:p>
          <a:p>
            <a:pPr>
              <a:spcBef>
                <a:spcPct val="0"/>
              </a:spcBef>
              <a:buFontTx/>
              <a:buNone/>
            </a:pPr>
            <a:r>
              <a:rPr lang="en-US" altLang="ru-RU" sz="2400" dirty="0"/>
              <a:t>Magnitude</a:t>
            </a:r>
          </a:p>
        </p:txBody>
      </p:sp>
      <p:sp>
        <p:nvSpPr>
          <p:cNvPr id="31747" name="Rectangle 6">
            <a:extLst>
              <a:ext uri="{FF2B5EF4-FFF2-40B4-BE49-F238E27FC236}">
                <a16:creationId xmlns:a16="http://schemas.microsoft.com/office/drawing/2014/main" id="{69B1B869-445E-45F7-85AE-B91ED1641A4F}"/>
              </a:ext>
            </a:extLst>
          </p:cNvPr>
          <p:cNvSpPr>
            <a:spLocks noChangeArrowheads="1"/>
          </p:cNvSpPr>
          <p:nvPr/>
        </p:nvSpPr>
        <p:spPr bwMode="auto">
          <a:xfrm>
            <a:off x="0" y="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Vector Color Coding</a:t>
            </a:r>
          </a:p>
        </p:txBody>
      </p:sp>
      <p:pic>
        <p:nvPicPr>
          <p:cNvPr id="31748" name="Picture 7" descr="Vector dircoding (MHD, sat=1)">
            <a:extLst>
              <a:ext uri="{FF2B5EF4-FFF2-40B4-BE49-F238E27FC236}">
                <a16:creationId xmlns:a16="http://schemas.microsoft.com/office/drawing/2014/main" id="{AD20D297-8806-4289-BF9E-B467BA031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85800"/>
            <a:ext cx="61722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descr="ColorWheel">
            <a:extLst>
              <a:ext uri="{FF2B5EF4-FFF2-40B4-BE49-F238E27FC236}">
                <a16:creationId xmlns:a16="http://schemas.microsoft.com/office/drawing/2014/main" id="{2671F8EE-9A6E-42D8-9941-A5B2A064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495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7BFCB132-869A-4A39-AB1C-673007184D4A}"/>
              </a:ext>
            </a:extLst>
          </p:cNvPr>
          <p:cNvSpPr txBox="1">
            <a:spLocks noChangeArrowheads="1"/>
          </p:cNvSpPr>
          <p:nvPr/>
        </p:nvSpPr>
        <p:spPr bwMode="auto">
          <a:xfrm>
            <a:off x="304800" y="914400"/>
            <a:ext cx="1981200" cy="3046413"/>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2-D Velocity Field of the MHD simulation:</a:t>
            </a:r>
          </a:p>
          <a:p>
            <a:pPr>
              <a:spcBef>
                <a:spcPct val="0"/>
              </a:spcBef>
              <a:buFontTx/>
              <a:buNone/>
            </a:pPr>
            <a:endParaRPr lang="en-US" altLang="ru-RU" sz="2400" dirty="0"/>
          </a:p>
          <a:p>
            <a:pPr>
              <a:spcBef>
                <a:spcPct val="0"/>
              </a:spcBef>
              <a:buFontTx/>
              <a:buNone/>
            </a:pPr>
            <a:r>
              <a:rPr lang="en-US" altLang="ru-RU" sz="2400" dirty="0"/>
              <a:t>Orientation only; no magnitude</a:t>
            </a:r>
          </a:p>
        </p:txBody>
      </p:sp>
      <p:sp>
        <p:nvSpPr>
          <p:cNvPr id="32771" name="Rectangle 3">
            <a:extLst>
              <a:ext uri="{FF2B5EF4-FFF2-40B4-BE49-F238E27FC236}">
                <a16:creationId xmlns:a16="http://schemas.microsoft.com/office/drawing/2014/main" id="{9325AB3B-C4A4-434B-ACDB-988CD71E50FE}"/>
              </a:ext>
            </a:extLst>
          </p:cNvPr>
          <p:cNvSpPr>
            <a:spLocks noChangeArrowheads="1"/>
          </p:cNvSpPr>
          <p:nvPr/>
        </p:nvSpPr>
        <p:spPr bwMode="auto">
          <a:xfrm>
            <a:off x="0" y="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Vector Color Coding</a:t>
            </a:r>
          </a:p>
        </p:txBody>
      </p:sp>
      <p:pic>
        <p:nvPicPr>
          <p:cNvPr id="32772" name="Picture 5" descr="ColorWheel">
            <a:extLst>
              <a:ext uri="{FF2B5EF4-FFF2-40B4-BE49-F238E27FC236}">
                <a16:creationId xmlns:a16="http://schemas.microsoft.com/office/drawing/2014/main" id="{7953D959-4E97-4AE1-8F4C-6D03B6EDB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495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descr="Vector dircoding (MHD, norm)">
            <a:extLst>
              <a:ext uri="{FF2B5EF4-FFF2-40B4-BE49-F238E27FC236}">
                <a16:creationId xmlns:a16="http://schemas.microsoft.com/office/drawing/2014/main" id="{DA57882A-7D11-4F81-8321-DC59A0F5B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85800"/>
            <a:ext cx="62484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41B3087-5E3A-4E9F-B530-C6FCCCEBA3D7}"/>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Vector Color Coding</a:t>
            </a:r>
          </a:p>
        </p:txBody>
      </p:sp>
      <p:sp>
        <p:nvSpPr>
          <p:cNvPr id="33795" name="Text Box 3">
            <a:extLst>
              <a:ext uri="{FF2B5EF4-FFF2-40B4-BE49-F238E27FC236}">
                <a16:creationId xmlns:a16="http://schemas.microsoft.com/office/drawing/2014/main" id="{13C97087-C77A-4056-B6EF-99D1FD3E68CA}"/>
              </a:ext>
            </a:extLst>
          </p:cNvPr>
          <p:cNvSpPr txBox="1">
            <a:spLocks noChangeArrowheads="1"/>
          </p:cNvSpPr>
          <p:nvPr/>
        </p:nvSpPr>
        <p:spPr bwMode="auto">
          <a:xfrm>
            <a:off x="304800" y="1219200"/>
            <a:ext cx="8153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Dense visualization</a:t>
            </a:r>
          </a:p>
          <a:p>
            <a:pPr>
              <a:spcBef>
                <a:spcPct val="0"/>
              </a:spcBef>
            </a:pPr>
            <a:endParaRPr lang="en-US" altLang="ru-RU" sz="2400"/>
          </a:p>
          <a:p>
            <a:pPr>
              <a:spcBef>
                <a:spcPct val="0"/>
              </a:spcBef>
            </a:pPr>
            <a:r>
              <a:rPr lang="en-US" altLang="ru-RU" sz="2400"/>
              <a:t>Lacks of intuitive interpretation; take time to be trained to interpret the image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166D7B9-5B44-4A28-8B9F-EC71B2B599C4}"/>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Stream Objects</a:t>
            </a:r>
          </a:p>
        </p:txBody>
      </p:sp>
      <p:sp>
        <p:nvSpPr>
          <p:cNvPr id="34819" name="Text Box 3">
            <a:extLst>
              <a:ext uri="{FF2B5EF4-FFF2-40B4-BE49-F238E27FC236}">
                <a16:creationId xmlns:a16="http://schemas.microsoft.com/office/drawing/2014/main" id="{358F46DD-A0FD-449C-B581-88A54D3223DB}"/>
              </a:ext>
            </a:extLst>
          </p:cNvPr>
          <p:cNvSpPr txBox="1">
            <a:spLocks noChangeArrowheads="1"/>
          </p:cNvSpPr>
          <p:nvPr/>
        </p:nvSpPr>
        <p:spPr bwMode="auto">
          <a:xfrm>
            <a:off x="304800" y="1219200"/>
            <a:ext cx="81534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Vector glyph plots show the </a:t>
            </a:r>
            <a:r>
              <a:rPr lang="en-US" altLang="ru-RU" sz="2400" b="1"/>
              <a:t>trajectories over a short time</a:t>
            </a:r>
            <a:r>
              <a:rPr lang="en-US" altLang="ru-RU" sz="2400"/>
              <a:t> of trace particles released in the vector fields </a:t>
            </a:r>
          </a:p>
          <a:p>
            <a:pPr>
              <a:spcBef>
                <a:spcPct val="0"/>
              </a:spcBef>
            </a:pPr>
            <a:endParaRPr lang="en-US" altLang="ru-RU" sz="2400"/>
          </a:p>
          <a:p>
            <a:pPr>
              <a:spcBef>
                <a:spcPct val="0"/>
              </a:spcBef>
            </a:pPr>
            <a:r>
              <a:rPr lang="en-US" altLang="ru-RU" sz="2400"/>
              <a:t>Stream objects show the </a:t>
            </a:r>
            <a:r>
              <a:rPr lang="en-US" altLang="ru-RU" sz="2400" b="1"/>
              <a:t>trajectories for longer time intervals</a:t>
            </a:r>
            <a:r>
              <a:rPr lang="en-US" altLang="ru-RU" sz="2400"/>
              <a:t> for a given vector field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8C7340F-1175-496B-8989-EB20AF223ECD}"/>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Streamlines</a:t>
            </a:r>
          </a:p>
        </p:txBody>
      </p:sp>
      <p:sp>
        <p:nvSpPr>
          <p:cNvPr id="35843" name="Text Box 3">
            <a:extLst>
              <a:ext uri="{FF2B5EF4-FFF2-40B4-BE49-F238E27FC236}">
                <a16:creationId xmlns:a16="http://schemas.microsoft.com/office/drawing/2014/main" id="{83C0DA54-BF49-4737-B358-3069B5DEB4A1}"/>
              </a:ext>
            </a:extLst>
          </p:cNvPr>
          <p:cNvSpPr txBox="1">
            <a:spLocks noChangeArrowheads="1"/>
          </p:cNvSpPr>
          <p:nvPr/>
        </p:nvSpPr>
        <p:spPr bwMode="auto">
          <a:xfrm>
            <a:off x="381000" y="1219200"/>
            <a:ext cx="8153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Streamline is a curved path over a given time interval of a trace particle passing through a given start location or seed point</a:t>
            </a:r>
          </a:p>
          <a:p>
            <a:pPr>
              <a:spcBef>
                <a:spcPct val="0"/>
              </a:spcBef>
              <a:buFontTx/>
              <a:buNone/>
            </a:pPr>
            <a:endParaRPr lang="en-US" altLang="ru-RU" sz="2400"/>
          </a:p>
        </p:txBody>
      </p:sp>
      <p:graphicFrame>
        <p:nvGraphicFramePr>
          <p:cNvPr id="35844" name="Object 4">
            <a:extLst>
              <a:ext uri="{FF2B5EF4-FFF2-40B4-BE49-F238E27FC236}">
                <a16:creationId xmlns:a16="http://schemas.microsoft.com/office/drawing/2014/main" id="{26865B8A-47AB-423D-B334-D61CCD67D7C6}"/>
              </a:ext>
            </a:extLst>
          </p:cNvPr>
          <p:cNvGraphicFramePr>
            <a:graphicFrameLocks noChangeAspect="1"/>
          </p:cNvGraphicFramePr>
          <p:nvPr/>
        </p:nvGraphicFramePr>
        <p:xfrm>
          <a:off x="1524000" y="2819400"/>
          <a:ext cx="4441825" cy="2936875"/>
        </p:xfrm>
        <a:graphic>
          <a:graphicData uri="http://schemas.openxmlformats.org/presentationml/2006/ole">
            <mc:AlternateContent xmlns:mc="http://schemas.openxmlformats.org/markup-compatibility/2006">
              <mc:Choice xmlns:v="urn:schemas-microsoft-com:vml" Requires="v">
                <p:oleObj spid="_x0000_s12300" name="Equation" r:id="rId4" imgW="1536700" imgH="1016000" progId="Equation.3">
                  <p:embed/>
                </p:oleObj>
              </mc:Choice>
              <mc:Fallback>
                <p:oleObj name="Equation" r:id="rId4" imgW="1536700" imgH="1016000" progId="Equation.3">
                  <p:embed/>
                  <p:pic>
                    <p:nvPicPr>
                      <p:cNvPr id="35844" name="Object 4">
                        <a:extLst>
                          <a:ext uri="{FF2B5EF4-FFF2-40B4-BE49-F238E27FC236}">
                            <a16:creationId xmlns:a16="http://schemas.microsoft.com/office/drawing/2014/main" id="{26865B8A-47AB-423D-B334-D61CCD67D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819400"/>
                        <a:ext cx="4441825"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FFD24B5-E58F-401F-98AD-3D06EF790990}"/>
              </a:ext>
            </a:extLst>
          </p:cNvPr>
          <p:cNvSpPr>
            <a:spLocks noChangeArrowheads="1"/>
          </p:cNvSpPr>
          <p:nvPr/>
        </p:nvSpPr>
        <p:spPr bwMode="auto">
          <a:xfrm>
            <a:off x="0" y="3048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Streamlines</a:t>
            </a:r>
          </a:p>
        </p:txBody>
      </p:sp>
      <p:pic>
        <p:nvPicPr>
          <p:cNvPr id="36867" name="Picture 4" descr="stream_boussi">
            <a:extLst>
              <a:ext uri="{FF2B5EF4-FFF2-40B4-BE49-F238E27FC236}">
                <a16:creationId xmlns:a16="http://schemas.microsoft.com/office/drawing/2014/main" id="{3F4BAC15-7D33-4419-97EF-53E6ED049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8291513"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5">
            <a:extLst>
              <a:ext uri="{FF2B5EF4-FFF2-40B4-BE49-F238E27FC236}">
                <a16:creationId xmlns:a16="http://schemas.microsoft.com/office/drawing/2014/main" id="{D749FE75-E0BC-48DA-B6A1-A5CABF39F269}"/>
              </a:ext>
            </a:extLst>
          </p:cNvPr>
          <p:cNvSpPr txBox="1">
            <a:spLocks noChangeArrowheads="1"/>
          </p:cNvSpPr>
          <p:nvPr/>
        </p:nvSpPr>
        <p:spPr bwMode="auto">
          <a:xfrm>
            <a:off x="457200" y="5262563"/>
            <a:ext cx="8305800" cy="1200329"/>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All lines are traced up to the same maximum time T</a:t>
            </a:r>
          </a:p>
          <a:p>
            <a:pPr>
              <a:spcBef>
                <a:spcPct val="0"/>
              </a:spcBef>
              <a:buFontTx/>
              <a:buNone/>
            </a:pPr>
            <a:r>
              <a:rPr lang="en-US" altLang="ru-RU" sz="2400" dirty="0"/>
              <a:t>Seed points (gray ball) are uniformly sampled</a:t>
            </a:r>
          </a:p>
          <a:p>
            <a:pPr>
              <a:spcBef>
                <a:spcPct val="0"/>
              </a:spcBef>
              <a:buFontTx/>
              <a:buNone/>
            </a:pPr>
            <a:r>
              <a:rPr lang="en-US" altLang="ru-RU" sz="2400" dirty="0"/>
              <a:t>Color is used to reinforce the vector magnitude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59B6F82-2744-4923-814F-DF19D34B9B8A}"/>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dirty="0"/>
              <a:t>Streamlines: </a:t>
            </a:r>
            <a:r>
              <a:rPr lang="en-US" altLang="ru-RU" b="1" dirty="0">
                <a:solidFill>
                  <a:srgbClr val="FF0000"/>
                </a:solidFill>
              </a:rPr>
              <a:t>Issues</a:t>
            </a:r>
          </a:p>
        </p:txBody>
      </p:sp>
      <p:sp>
        <p:nvSpPr>
          <p:cNvPr id="37891" name="Text Box 3">
            <a:extLst>
              <a:ext uri="{FF2B5EF4-FFF2-40B4-BE49-F238E27FC236}">
                <a16:creationId xmlns:a16="http://schemas.microsoft.com/office/drawing/2014/main" id="{FCF68356-6C2E-4CB1-AD6F-2CE7B4568C4C}"/>
              </a:ext>
            </a:extLst>
          </p:cNvPr>
          <p:cNvSpPr txBox="1">
            <a:spLocks noChangeArrowheads="1"/>
          </p:cNvSpPr>
          <p:nvPr/>
        </p:nvSpPr>
        <p:spPr bwMode="auto">
          <a:xfrm>
            <a:off x="340514" y="745291"/>
            <a:ext cx="807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dirty="0"/>
              <a:t>Require numerical integration, which accumulates errors as the integration time increases</a:t>
            </a:r>
          </a:p>
          <a:p>
            <a:pPr>
              <a:spcBef>
                <a:spcPct val="0"/>
              </a:spcBef>
              <a:buFontTx/>
              <a:buNone/>
            </a:pPr>
            <a:endParaRPr lang="en-US" altLang="ru-RU" sz="2400" dirty="0"/>
          </a:p>
        </p:txBody>
      </p:sp>
      <p:graphicFrame>
        <p:nvGraphicFramePr>
          <p:cNvPr id="37892" name="Object 4">
            <a:extLst>
              <a:ext uri="{FF2B5EF4-FFF2-40B4-BE49-F238E27FC236}">
                <a16:creationId xmlns:a16="http://schemas.microsoft.com/office/drawing/2014/main" id="{B47E7E1A-1611-45B6-8492-F3059F1973B2}"/>
              </a:ext>
            </a:extLst>
          </p:cNvPr>
          <p:cNvGraphicFramePr>
            <a:graphicFrameLocks noChangeAspect="1"/>
          </p:cNvGraphicFramePr>
          <p:nvPr>
            <p:extLst>
              <p:ext uri="{D42A27DB-BD31-4B8C-83A1-F6EECF244321}">
                <p14:modId xmlns:p14="http://schemas.microsoft.com/office/powerpoint/2010/main" val="2462691526"/>
              </p:ext>
            </p:extLst>
          </p:nvPr>
        </p:nvGraphicFramePr>
        <p:xfrm>
          <a:off x="467544" y="1590397"/>
          <a:ext cx="3106688" cy="1838603"/>
        </p:xfrm>
        <a:graphic>
          <a:graphicData uri="http://schemas.openxmlformats.org/presentationml/2006/ole">
            <mc:AlternateContent xmlns:mc="http://schemas.openxmlformats.org/markup-compatibility/2006">
              <mc:Choice xmlns:v="urn:schemas-microsoft-com:vml" Requires="v">
                <p:oleObj spid="_x0000_s13324" name="Equation" r:id="rId4" imgW="1930400" imgH="1143000" progId="Equation.3">
                  <p:embed/>
                </p:oleObj>
              </mc:Choice>
              <mc:Fallback>
                <p:oleObj name="Equation" r:id="rId4" imgW="1930400" imgH="1143000" progId="Equation.3">
                  <p:embed/>
                  <p:pic>
                    <p:nvPicPr>
                      <p:cNvPr id="37892" name="Object 4">
                        <a:extLst>
                          <a:ext uri="{FF2B5EF4-FFF2-40B4-BE49-F238E27FC236}">
                            <a16:creationId xmlns:a16="http://schemas.microsoft.com/office/drawing/2014/main" id="{B47E7E1A-1611-45B6-8492-F3059F197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590397"/>
                        <a:ext cx="3106688" cy="1838603"/>
                      </a:xfrm>
                      <a:prstGeom prst="rect">
                        <a:avLst/>
                      </a:prstGeom>
                      <a:noFill/>
                      <a:ln>
                        <a:noFill/>
                      </a:ln>
                      <a:effectLst/>
                    </p:spPr>
                  </p:pic>
                </p:oleObj>
              </mc:Fallback>
            </mc:AlternateContent>
          </a:graphicData>
        </a:graphic>
      </p:graphicFrame>
      <p:sp>
        <p:nvSpPr>
          <p:cNvPr id="37893" name="Text Box 5">
            <a:extLst>
              <a:ext uri="{FF2B5EF4-FFF2-40B4-BE49-F238E27FC236}">
                <a16:creationId xmlns:a16="http://schemas.microsoft.com/office/drawing/2014/main" id="{CF712E60-3C96-4694-966F-FA763F8B687E}"/>
              </a:ext>
            </a:extLst>
          </p:cNvPr>
          <p:cNvSpPr txBox="1">
            <a:spLocks noChangeArrowheads="1"/>
          </p:cNvSpPr>
          <p:nvPr/>
        </p:nvSpPr>
        <p:spPr bwMode="auto">
          <a:xfrm>
            <a:off x="340514" y="3601285"/>
            <a:ext cx="81534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dirty="0"/>
              <a:t>Euler integration: fast but less accurate</a:t>
            </a:r>
          </a:p>
          <a:p>
            <a:pPr>
              <a:spcBef>
                <a:spcPct val="0"/>
              </a:spcBef>
            </a:pPr>
            <a:r>
              <a:rPr lang="en-US" altLang="ru-RU" sz="2400" dirty="0"/>
              <a:t>Runge-</a:t>
            </a:r>
            <a:r>
              <a:rPr lang="en-US" altLang="ru-RU" sz="2400" dirty="0" err="1"/>
              <a:t>Kutta</a:t>
            </a:r>
            <a:r>
              <a:rPr lang="en-US" altLang="ru-RU" sz="2400" dirty="0"/>
              <a:t> integration: slower but more accurate</a:t>
            </a:r>
          </a:p>
          <a:p>
            <a:pPr>
              <a:spcBef>
                <a:spcPct val="0"/>
              </a:spcBef>
            </a:pPr>
            <a:r>
              <a:rPr lang="en-US" altLang="ru-RU" sz="2400" dirty="0"/>
              <a:t>Need to find optimal value of time step </a:t>
            </a:r>
            <a:r>
              <a:rPr lang="el-GR" altLang="ru-RU" sz="2400" dirty="0">
                <a:cs typeface="Arial" panose="020B0604020202020204" pitchFamily="34" charset="0"/>
              </a:rPr>
              <a:t>Δ</a:t>
            </a:r>
            <a:r>
              <a:rPr lang="en-US" altLang="ru-RU" sz="2400" dirty="0">
                <a:cs typeface="Arial" panose="020B0604020202020204" pitchFamily="34" charset="0"/>
              </a:rPr>
              <a:t>t</a:t>
            </a:r>
          </a:p>
          <a:p>
            <a:pPr>
              <a:spcBef>
                <a:spcPct val="0"/>
              </a:spcBef>
            </a:pPr>
            <a:r>
              <a:rPr lang="en-US" altLang="ru-RU" sz="2400" dirty="0">
                <a:cs typeface="Arial" panose="020B0604020202020204" pitchFamily="34" charset="0"/>
              </a:rPr>
              <a:t>Choose number and location of seed points</a:t>
            </a:r>
          </a:p>
          <a:p>
            <a:pPr>
              <a:spcBef>
                <a:spcPct val="0"/>
              </a:spcBef>
            </a:pPr>
            <a:r>
              <a:rPr lang="en-US" altLang="ru-RU" sz="2400" dirty="0">
                <a:cs typeface="Arial" panose="020B0604020202020204" pitchFamily="34" charset="0"/>
              </a:rPr>
              <a:t>Trace to maximum time or maximum length</a:t>
            </a:r>
          </a:p>
          <a:p>
            <a:pPr>
              <a:spcBef>
                <a:spcPct val="0"/>
              </a:spcBef>
            </a:pPr>
            <a:r>
              <a:rPr lang="en-US" altLang="ru-RU" sz="2400" dirty="0">
                <a:cs typeface="Arial" panose="020B0604020202020204" pitchFamily="34" charset="0"/>
              </a:rPr>
              <a:t>Trace upstream or downstream</a:t>
            </a:r>
          </a:p>
          <a:p>
            <a:pPr>
              <a:spcBef>
                <a:spcPct val="0"/>
              </a:spcBef>
            </a:pPr>
            <a:r>
              <a:rPr lang="en-US" altLang="ru-RU" sz="2400" b="1" dirty="0">
                <a:cs typeface="Arial" panose="020B0604020202020204" pitchFamily="34" charset="0"/>
              </a:rPr>
              <a:t>Saved as a polyline on an unstructured grid</a:t>
            </a:r>
            <a:endParaRPr lang="en-US" altLang="ru-RU" sz="24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8467944-0AC5-4B0B-A19D-E0964C98D929}"/>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tubes</a:t>
            </a:r>
          </a:p>
        </p:txBody>
      </p:sp>
      <p:sp>
        <p:nvSpPr>
          <p:cNvPr id="38915" name="Text Box 4">
            <a:extLst>
              <a:ext uri="{FF2B5EF4-FFF2-40B4-BE49-F238E27FC236}">
                <a16:creationId xmlns:a16="http://schemas.microsoft.com/office/drawing/2014/main" id="{D4CEB62D-7344-41DB-9F42-3948BF2301DD}"/>
              </a:ext>
            </a:extLst>
          </p:cNvPr>
          <p:cNvSpPr txBox="1">
            <a:spLocks noChangeArrowheads="1"/>
          </p:cNvSpPr>
          <p:nvPr/>
        </p:nvSpPr>
        <p:spPr bwMode="auto">
          <a:xfrm>
            <a:off x="6248400" y="2133600"/>
            <a:ext cx="2362200" cy="1938992"/>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t>Tracing downstream: the seed points are on a regular grid</a:t>
            </a:r>
          </a:p>
        </p:txBody>
      </p:sp>
      <p:sp>
        <p:nvSpPr>
          <p:cNvPr id="38916" name="Text Box 5">
            <a:extLst>
              <a:ext uri="{FF2B5EF4-FFF2-40B4-BE49-F238E27FC236}">
                <a16:creationId xmlns:a16="http://schemas.microsoft.com/office/drawing/2014/main" id="{46961A14-DAB7-4204-8208-DF053F9E7518}"/>
              </a:ext>
            </a:extLst>
          </p:cNvPr>
          <p:cNvSpPr txBox="1">
            <a:spLocks noChangeArrowheads="1"/>
          </p:cNvSpPr>
          <p:nvPr/>
        </p:nvSpPr>
        <p:spPr bwMode="auto">
          <a:xfrm>
            <a:off x="381000" y="762000"/>
            <a:ext cx="807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Add a circular cross section along the streamline curves, making the lines thicker</a:t>
            </a:r>
          </a:p>
        </p:txBody>
      </p:sp>
      <p:pic>
        <p:nvPicPr>
          <p:cNvPr id="38917" name="Picture 7" descr="arrow_streams_mhd">
            <a:extLst>
              <a:ext uri="{FF2B5EF4-FFF2-40B4-BE49-F238E27FC236}">
                <a16:creationId xmlns:a16="http://schemas.microsoft.com/office/drawing/2014/main" id="{B2B2B9E4-5DCD-4BDA-BF34-AED5532A7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51752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FA8D42B-5825-4754-92E0-C051B1D9AE80}"/>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tubes</a:t>
            </a:r>
          </a:p>
        </p:txBody>
      </p:sp>
      <p:sp>
        <p:nvSpPr>
          <p:cNvPr id="39939" name="Text Box 3">
            <a:extLst>
              <a:ext uri="{FF2B5EF4-FFF2-40B4-BE49-F238E27FC236}">
                <a16:creationId xmlns:a16="http://schemas.microsoft.com/office/drawing/2014/main" id="{C1C58686-2451-4FCC-A48B-01D9AD39B58A}"/>
              </a:ext>
            </a:extLst>
          </p:cNvPr>
          <p:cNvSpPr txBox="1">
            <a:spLocks noChangeArrowheads="1"/>
          </p:cNvSpPr>
          <p:nvPr/>
        </p:nvSpPr>
        <p:spPr bwMode="auto">
          <a:xfrm>
            <a:off x="6248400" y="2133600"/>
            <a:ext cx="2362200" cy="1938992"/>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Tracing upstream: the arrow heads are on a regular grid</a:t>
            </a:r>
          </a:p>
        </p:txBody>
      </p:sp>
      <p:pic>
        <p:nvPicPr>
          <p:cNvPr id="39940" name="Picture 7" descr="arrow_streams_mhd2">
            <a:extLst>
              <a:ext uri="{FF2B5EF4-FFF2-40B4-BE49-F238E27FC236}">
                <a16:creationId xmlns:a16="http://schemas.microsoft.com/office/drawing/2014/main" id="{E245B202-3923-4E26-A9F4-E24075B06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538638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C2058EA-639A-4908-96E1-DB856F2FDF57}"/>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Objects in 3-D</a:t>
            </a:r>
          </a:p>
        </p:txBody>
      </p:sp>
      <p:sp>
        <p:nvSpPr>
          <p:cNvPr id="40963" name="Text Box 3">
            <a:extLst>
              <a:ext uri="{FF2B5EF4-FFF2-40B4-BE49-F238E27FC236}">
                <a16:creationId xmlns:a16="http://schemas.microsoft.com/office/drawing/2014/main" id="{EE454FA2-A93C-4FFE-BCBB-60322983C239}"/>
              </a:ext>
            </a:extLst>
          </p:cNvPr>
          <p:cNvSpPr txBox="1">
            <a:spLocks noChangeArrowheads="1"/>
          </p:cNvSpPr>
          <p:nvPr/>
        </p:nvSpPr>
        <p:spPr bwMode="auto">
          <a:xfrm>
            <a:off x="6781800" y="1752600"/>
            <a:ext cx="2362200" cy="3785652"/>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Input: </a:t>
            </a:r>
          </a:p>
          <a:p>
            <a:pPr>
              <a:spcBef>
                <a:spcPct val="0"/>
              </a:spcBef>
              <a:buFontTx/>
              <a:buNone/>
            </a:pPr>
            <a:r>
              <a:rPr lang="en-US" altLang="ru-RU" sz="2400" dirty="0"/>
              <a:t>128 X 85 X 42</a:t>
            </a:r>
          </a:p>
          <a:p>
            <a:pPr>
              <a:spcBef>
                <a:spcPct val="0"/>
              </a:spcBef>
              <a:buFontTx/>
              <a:buNone/>
            </a:pPr>
            <a:endParaRPr lang="en-US" altLang="ru-RU" sz="2400" dirty="0"/>
          </a:p>
          <a:p>
            <a:pPr>
              <a:spcBef>
                <a:spcPct val="0"/>
              </a:spcBef>
              <a:buFontTx/>
              <a:buNone/>
            </a:pPr>
            <a:r>
              <a:rPr lang="en-US" altLang="ru-RU" sz="2400" dirty="0" err="1"/>
              <a:t>Undersampling</a:t>
            </a:r>
            <a:r>
              <a:rPr lang="en-US" altLang="ru-RU" sz="2400" dirty="0"/>
              <a:t>:</a:t>
            </a:r>
          </a:p>
          <a:p>
            <a:pPr>
              <a:spcBef>
                <a:spcPct val="0"/>
              </a:spcBef>
              <a:buFontTx/>
              <a:buNone/>
            </a:pPr>
            <a:r>
              <a:rPr lang="en-US" altLang="ru-RU" sz="2400" dirty="0"/>
              <a:t>10 X 10 X 10</a:t>
            </a:r>
          </a:p>
          <a:p>
            <a:pPr>
              <a:spcBef>
                <a:spcPct val="0"/>
              </a:spcBef>
              <a:buFontTx/>
              <a:buNone/>
            </a:pPr>
            <a:endParaRPr lang="en-US" altLang="ru-RU" sz="2400" dirty="0"/>
          </a:p>
          <a:p>
            <a:pPr>
              <a:spcBef>
                <a:spcPct val="0"/>
              </a:spcBef>
              <a:buFontTx/>
              <a:buNone/>
            </a:pPr>
            <a:r>
              <a:rPr lang="en-US" altLang="ru-RU" sz="2400" dirty="0"/>
              <a:t>Opacity 1</a:t>
            </a:r>
          </a:p>
          <a:p>
            <a:pPr>
              <a:spcBef>
                <a:spcPct val="0"/>
              </a:spcBef>
              <a:buFontTx/>
              <a:buNone/>
            </a:pPr>
            <a:endParaRPr lang="en-US" altLang="ru-RU" sz="2400" dirty="0"/>
          </a:p>
          <a:p>
            <a:pPr>
              <a:spcBef>
                <a:spcPct val="0"/>
              </a:spcBef>
              <a:buFontTx/>
              <a:buNone/>
            </a:pPr>
            <a:r>
              <a:rPr lang="en-US" altLang="ru-RU" sz="2400" dirty="0"/>
              <a:t>Maximum Length</a:t>
            </a:r>
          </a:p>
        </p:txBody>
      </p:sp>
      <p:pic>
        <p:nvPicPr>
          <p:cNvPr id="40964" name="Picture 5" descr="s101010o100c">
            <a:extLst>
              <a:ext uri="{FF2B5EF4-FFF2-40B4-BE49-F238E27FC236}">
                <a16:creationId xmlns:a16="http://schemas.microsoft.com/office/drawing/2014/main" id="{B3DA2699-B519-4521-931A-82A91ECB6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6477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EEA5E52-A177-49A6-8BB3-D52039893C8B}"/>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Outline</a:t>
            </a:r>
          </a:p>
        </p:txBody>
      </p:sp>
      <p:sp>
        <p:nvSpPr>
          <p:cNvPr id="4099" name="Rectangle 3">
            <a:extLst>
              <a:ext uri="{FF2B5EF4-FFF2-40B4-BE49-F238E27FC236}">
                <a16:creationId xmlns:a16="http://schemas.microsoft.com/office/drawing/2014/main" id="{844AF49E-B5B7-4317-9A7D-F3A1C2B6E90F}"/>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sp>
        <p:nvSpPr>
          <p:cNvPr id="4101" name="Text Box 5">
            <a:extLst>
              <a:ext uri="{FF2B5EF4-FFF2-40B4-BE49-F238E27FC236}">
                <a16:creationId xmlns:a16="http://schemas.microsoft.com/office/drawing/2014/main" id="{7162451B-B9FD-4537-A766-6D605989B46D}"/>
              </a:ext>
            </a:extLst>
          </p:cNvPr>
          <p:cNvSpPr txBox="1">
            <a:spLocks noChangeArrowheads="1"/>
          </p:cNvSpPr>
          <p:nvPr/>
        </p:nvSpPr>
        <p:spPr bwMode="auto">
          <a:xfrm>
            <a:off x="533400" y="1600200"/>
            <a:ext cx="8153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800" b="1" dirty="0"/>
              <a:t>1. Divergence and Vorticity</a:t>
            </a:r>
          </a:p>
          <a:p>
            <a:pPr>
              <a:spcBef>
                <a:spcPct val="0"/>
              </a:spcBef>
              <a:buFontTx/>
              <a:buNone/>
            </a:pPr>
            <a:r>
              <a:rPr lang="en-US" altLang="ru-RU" sz="2800" b="1" dirty="0"/>
              <a:t>2. Vector Glyphs </a:t>
            </a:r>
          </a:p>
          <a:p>
            <a:pPr>
              <a:spcBef>
                <a:spcPct val="0"/>
              </a:spcBef>
              <a:buFontTx/>
              <a:buNone/>
            </a:pPr>
            <a:r>
              <a:rPr lang="en-US" altLang="ru-RU" sz="2800" b="1" dirty="0"/>
              <a:t>3. Vector Color Coding</a:t>
            </a:r>
          </a:p>
          <a:p>
            <a:pPr>
              <a:spcBef>
                <a:spcPct val="0"/>
              </a:spcBef>
              <a:buFontTx/>
              <a:buNone/>
            </a:pPr>
            <a:r>
              <a:rPr lang="en-US" altLang="ru-RU" sz="2800" b="1" dirty="0"/>
              <a:t>4. Displacement Plots</a:t>
            </a:r>
          </a:p>
          <a:p>
            <a:pPr>
              <a:spcBef>
                <a:spcPct val="0"/>
              </a:spcBef>
              <a:buFontTx/>
              <a:buNone/>
            </a:pPr>
            <a:r>
              <a:rPr lang="en-US" altLang="ru-RU" sz="2800" b="1" dirty="0"/>
              <a:t>5. Stream Objects</a:t>
            </a:r>
          </a:p>
          <a:p>
            <a:pPr>
              <a:spcBef>
                <a:spcPct val="0"/>
              </a:spcBef>
              <a:buFontTx/>
              <a:buNone/>
            </a:pPr>
            <a:r>
              <a:rPr lang="en-US" altLang="ru-RU" sz="2800" b="1" dirty="0"/>
              <a:t>6. Texture-Based Vector Visualization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D672AAE-AB65-4D6B-AA4C-43E0F05F13C8}"/>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Objects in 3-D</a:t>
            </a:r>
          </a:p>
        </p:txBody>
      </p:sp>
      <p:sp>
        <p:nvSpPr>
          <p:cNvPr id="41987" name="Text Box 3">
            <a:extLst>
              <a:ext uri="{FF2B5EF4-FFF2-40B4-BE49-F238E27FC236}">
                <a16:creationId xmlns:a16="http://schemas.microsoft.com/office/drawing/2014/main" id="{65151816-819B-4AB5-8CAE-D921E4F20B85}"/>
              </a:ext>
            </a:extLst>
          </p:cNvPr>
          <p:cNvSpPr txBox="1">
            <a:spLocks noChangeArrowheads="1"/>
          </p:cNvSpPr>
          <p:nvPr/>
        </p:nvSpPr>
        <p:spPr bwMode="auto">
          <a:xfrm>
            <a:off x="6781800" y="1752600"/>
            <a:ext cx="2362200" cy="3785652"/>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t>Input: </a:t>
            </a:r>
          </a:p>
          <a:p>
            <a:pPr>
              <a:spcBef>
                <a:spcPct val="0"/>
              </a:spcBef>
              <a:buFontTx/>
              <a:buNone/>
            </a:pPr>
            <a:r>
              <a:rPr lang="en-US" altLang="ru-RU" sz="2400"/>
              <a:t>128 X 85 X 42</a:t>
            </a:r>
          </a:p>
          <a:p>
            <a:pPr>
              <a:spcBef>
                <a:spcPct val="0"/>
              </a:spcBef>
              <a:buFontTx/>
              <a:buNone/>
            </a:pPr>
            <a:endParaRPr lang="en-US" altLang="ru-RU" sz="2400"/>
          </a:p>
          <a:p>
            <a:pPr>
              <a:spcBef>
                <a:spcPct val="0"/>
              </a:spcBef>
              <a:buFontTx/>
              <a:buNone/>
            </a:pPr>
            <a:r>
              <a:rPr lang="en-US" altLang="ru-RU" sz="2400"/>
              <a:t>Undersampling:</a:t>
            </a:r>
          </a:p>
          <a:p>
            <a:pPr>
              <a:spcBef>
                <a:spcPct val="0"/>
              </a:spcBef>
              <a:buFontTx/>
              <a:buNone/>
            </a:pPr>
            <a:r>
              <a:rPr lang="en-US" altLang="ru-RU" sz="2400"/>
              <a:t>3 X 3 X 3</a:t>
            </a:r>
          </a:p>
          <a:p>
            <a:pPr>
              <a:spcBef>
                <a:spcPct val="0"/>
              </a:spcBef>
              <a:buFontTx/>
              <a:buNone/>
            </a:pPr>
            <a:endParaRPr lang="en-US" altLang="ru-RU" sz="2400"/>
          </a:p>
          <a:p>
            <a:pPr>
              <a:spcBef>
                <a:spcPct val="0"/>
              </a:spcBef>
              <a:buFontTx/>
              <a:buNone/>
            </a:pPr>
            <a:r>
              <a:rPr lang="en-US" altLang="ru-RU" sz="2400"/>
              <a:t>Opacity 1</a:t>
            </a:r>
          </a:p>
          <a:p>
            <a:pPr>
              <a:spcBef>
                <a:spcPct val="0"/>
              </a:spcBef>
              <a:buFontTx/>
              <a:buNone/>
            </a:pPr>
            <a:endParaRPr lang="en-US" altLang="ru-RU" sz="2400"/>
          </a:p>
          <a:p>
            <a:pPr>
              <a:spcBef>
                <a:spcPct val="0"/>
              </a:spcBef>
              <a:buFontTx/>
              <a:buNone/>
            </a:pPr>
            <a:r>
              <a:rPr lang="en-US" altLang="ru-RU" sz="2400"/>
              <a:t>Maximum Length</a:t>
            </a:r>
          </a:p>
        </p:txBody>
      </p:sp>
      <p:pic>
        <p:nvPicPr>
          <p:cNvPr id="41988" name="Picture 5" descr="s333o100c">
            <a:extLst>
              <a:ext uri="{FF2B5EF4-FFF2-40B4-BE49-F238E27FC236}">
                <a16:creationId xmlns:a16="http://schemas.microsoft.com/office/drawing/2014/main" id="{F00DB7FE-1D80-4746-863D-CF4E92EC9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2525"/>
            <a:ext cx="67056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90B0F16-15A7-47EE-B02C-E418D3F3D03A}"/>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Objects in 3-D</a:t>
            </a:r>
          </a:p>
        </p:txBody>
      </p:sp>
      <p:sp>
        <p:nvSpPr>
          <p:cNvPr id="43011" name="Text Box 3">
            <a:extLst>
              <a:ext uri="{FF2B5EF4-FFF2-40B4-BE49-F238E27FC236}">
                <a16:creationId xmlns:a16="http://schemas.microsoft.com/office/drawing/2014/main" id="{87CFD08A-58DF-4F55-9CFE-956CD9B76BDF}"/>
              </a:ext>
            </a:extLst>
          </p:cNvPr>
          <p:cNvSpPr txBox="1">
            <a:spLocks noChangeArrowheads="1"/>
          </p:cNvSpPr>
          <p:nvPr/>
        </p:nvSpPr>
        <p:spPr bwMode="auto">
          <a:xfrm>
            <a:off x="6781800" y="1752600"/>
            <a:ext cx="2362200" cy="341632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Input: </a:t>
            </a:r>
          </a:p>
          <a:p>
            <a:pPr>
              <a:spcBef>
                <a:spcPct val="0"/>
              </a:spcBef>
              <a:buFontTx/>
              <a:buNone/>
            </a:pPr>
            <a:r>
              <a:rPr lang="en-US" altLang="ru-RU" sz="2400" dirty="0"/>
              <a:t>128 X 85 X 42</a:t>
            </a:r>
          </a:p>
          <a:p>
            <a:pPr>
              <a:spcBef>
                <a:spcPct val="0"/>
              </a:spcBef>
              <a:buFontTx/>
              <a:buNone/>
            </a:pPr>
            <a:endParaRPr lang="en-US" altLang="ru-RU" sz="2400" dirty="0"/>
          </a:p>
          <a:p>
            <a:pPr>
              <a:spcBef>
                <a:spcPct val="0"/>
              </a:spcBef>
              <a:buFontTx/>
              <a:buNone/>
            </a:pPr>
            <a:r>
              <a:rPr lang="en-US" altLang="ru-RU" sz="2400" dirty="0" err="1"/>
              <a:t>Undersampling</a:t>
            </a:r>
            <a:r>
              <a:rPr lang="en-US" altLang="ru-RU" sz="2400" dirty="0"/>
              <a:t>:</a:t>
            </a:r>
          </a:p>
          <a:p>
            <a:pPr>
              <a:spcBef>
                <a:spcPct val="0"/>
              </a:spcBef>
              <a:buFontTx/>
              <a:buNone/>
            </a:pPr>
            <a:r>
              <a:rPr lang="en-US" altLang="ru-RU" sz="2400" dirty="0"/>
              <a:t>3 X 3 X 3</a:t>
            </a:r>
          </a:p>
          <a:p>
            <a:pPr>
              <a:spcBef>
                <a:spcPct val="0"/>
              </a:spcBef>
              <a:buFontTx/>
              <a:buNone/>
            </a:pPr>
            <a:endParaRPr lang="en-US" altLang="ru-RU" sz="2400" dirty="0"/>
          </a:p>
          <a:p>
            <a:pPr>
              <a:spcBef>
                <a:spcPct val="0"/>
              </a:spcBef>
              <a:buFontTx/>
              <a:buNone/>
            </a:pPr>
            <a:r>
              <a:rPr lang="en-US" altLang="ru-RU" sz="2400" dirty="0"/>
              <a:t>Opacity 0.3</a:t>
            </a:r>
          </a:p>
          <a:p>
            <a:pPr>
              <a:spcBef>
                <a:spcPct val="0"/>
              </a:spcBef>
              <a:buFontTx/>
              <a:buNone/>
            </a:pPr>
            <a:endParaRPr lang="en-US" altLang="ru-RU" sz="2400" dirty="0"/>
          </a:p>
          <a:p>
            <a:pPr>
              <a:spcBef>
                <a:spcPct val="0"/>
              </a:spcBef>
              <a:buFontTx/>
              <a:buNone/>
            </a:pPr>
            <a:r>
              <a:rPr lang="en-US" altLang="ru-RU" sz="2400" dirty="0"/>
              <a:t>Maximum Time</a:t>
            </a:r>
          </a:p>
        </p:txBody>
      </p:sp>
      <p:pic>
        <p:nvPicPr>
          <p:cNvPr id="43012" name="Picture 4" descr="s333o030c_">
            <a:extLst>
              <a:ext uri="{FF2B5EF4-FFF2-40B4-BE49-F238E27FC236}">
                <a16:creationId xmlns:a16="http://schemas.microsoft.com/office/drawing/2014/main" id="{0CDABD3D-590D-4185-90F8-1BDFB24DE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66294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1A886E7-D451-4B86-A2FB-006167285AA5}"/>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Objects in 3-D</a:t>
            </a:r>
          </a:p>
        </p:txBody>
      </p:sp>
      <p:sp>
        <p:nvSpPr>
          <p:cNvPr id="44035" name="Text Box 3">
            <a:extLst>
              <a:ext uri="{FF2B5EF4-FFF2-40B4-BE49-F238E27FC236}">
                <a16:creationId xmlns:a16="http://schemas.microsoft.com/office/drawing/2014/main" id="{0348B53A-2F39-436F-8ECA-89708D370FA7}"/>
              </a:ext>
            </a:extLst>
          </p:cNvPr>
          <p:cNvSpPr txBox="1">
            <a:spLocks noChangeArrowheads="1"/>
          </p:cNvSpPr>
          <p:nvPr/>
        </p:nvSpPr>
        <p:spPr bwMode="auto">
          <a:xfrm>
            <a:off x="6781800" y="1752600"/>
            <a:ext cx="2362200" cy="156966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Stream tubes</a:t>
            </a:r>
          </a:p>
          <a:p>
            <a:pPr>
              <a:spcBef>
                <a:spcPct val="0"/>
              </a:spcBef>
              <a:buFontTx/>
              <a:buNone/>
            </a:pPr>
            <a:endParaRPr lang="en-US" altLang="ru-RU" sz="2400" dirty="0"/>
          </a:p>
          <a:p>
            <a:pPr>
              <a:spcBef>
                <a:spcPct val="0"/>
              </a:spcBef>
              <a:buFontTx/>
              <a:buNone/>
            </a:pPr>
            <a:r>
              <a:rPr lang="en-US" altLang="ru-RU" sz="2400" dirty="0"/>
              <a:t>Seed area at the flow inlet</a:t>
            </a:r>
          </a:p>
        </p:txBody>
      </p:sp>
      <p:pic>
        <p:nvPicPr>
          <p:cNvPr id="44036" name="Picture 6" descr="inlet_stream">
            <a:extLst>
              <a:ext uri="{FF2B5EF4-FFF2-40B4-BE49-F238E27FC236}">
                <a16:creationId xmlns:a16="http://schemas.microsoft.com/office/drawing/2014/main" id="{256A8824-B078-4401-8725-FC4FABD44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9000"/>
            <a:ext cx="693420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590CAC4-2A05-4C3C-9E8F-3F8727C9235D}"/>
              </a:ext>
            </a:extLst>
          </p:cNvPr>
          <p:cNvSpPr>
            <a:spLocks noChangeArrowheads="1"/>
          </p:cNvSpPr>
          <p:nvPr/>
        </p:nvSpPr>
        <p:spPr bwMode="auto">
          <a:xfrm>
            <a:off x="0" y="2286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4400" b="1">
                <a:solidFill>
                  <a:schemeClr val="tx2"/>
                </a:solidFill>
              </a:rPr>
              <a:t>Stream Ribbons</a:t>
            </a:r>
          </a:p>
        </p:txBody>
      </p:sp>
      <p:sp>
        <p:nvSpPr>
          <p:cNvPr id="45059" name="Text Box 3">
            <a:extLst>
              <a:ext uri="{FF2B5EF4-FFF2-40B4-BE49-F238E27FC236}">
                <a16:creationId xmlns:a16="http://schemas.microsoft.com/office/drawing/2014/main" id="{EA70292C-46EB-4EAB-A4A8-0AD5D3796439}"/>
              </a:ext>
            </a:extLst>
          </p:cNvPr>
          <p:cNvSpPr txBox="1">
            <a:spLocks noChangeArrowheads="1"/>
          </p:cNvSpPr>
          <p:nvPr/>
        </p:nvSpPr>
        <p:spPr bwMode="auto">
          <a:xfrm>
            <a:off x="7543800" y="1219200"/>
            <a:ext cx="1371600" cy="489364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Two</a:t>
            </a:r>
          </a:p>
          <a:p>
            <a:pPr>
              <a:spcBef>
                <a:spcPct val="0"/>
              </a:spcBef>
              <a:buFontTx/>
              <a:buNone/>
            </a:pPr>
            <a:r>
              <a:rPr lang="en-US" altLang="ru-RU" sz="2400" dirty="0"/>
              <a:t> thick </a:t>
            </a:r>
          </a:p>
          <a:p>
            <a:pPr>
              <a:spcBef>
                <a:spcPct val="0"/>
              </a:spcBef>
              <a:buFontTx/>
              <a:buNone/>
            </a:pPr>
            <a:r>
              <a:rPr lang="en-US" altLang="ru-RU" sz="2400" dirty="0"/>
              <a:t>Ribbons</a:t>
            </a:r>
          </a:p>
          <a:p>
            <a:pPr>
              <a:spcBef>
                <a:spcPct val="0"/>
              </a:spcBef>
              <a:buFontTx/>
              <a:buNone/>
            </a:pPr>
            <a:endParaRPr lang="en-US" altLang="ru-RU" sz="2400" dirty="0"/>
          </a:p>
          <a:p>
            <a:pPr>
              <a:spcBef>
                <a:spcPct val="0"/>
              </a:spcBef>
              <a:buFontTx/>
              <a:buNone/>
            </a:pPr>
            <a:r>
              <a:rPr lang="en-US" altLang="ru-RU" sz="2400" dirty="0"/>
              <a:t>Vorticity is color coded</a:t>
            </a:r>
          </a:p>
          <a:p>
            <a:pPr>
              <a:spcBef>
                <a:spcPct val="0"/>
              </a:spcBef>
              <a:buFontTx/>
              <a:buNone/>
            </a:pPr>
            <a:endParaRPr lang="en-US" altLang="ru-RU" sz="2400" dirty="0"/>
          </a:p>
          <a:p>
            <a:pPr>
              <a:spcBef>
                <a:spcPct val="0"/>
              </a:spcBef>
              <a:buFontTx/>
              <a:buNone/>
            </a:pPr>
            <a:endParaRPr lang="en-US" altLang="ru-RU" sz="2400" dirty="0"/>
          </a:p>
          <a:p>
            <a:pPr>
              <a:spcBef>
                <a:spcPct val="0"/>
              </a:spcBef>
              <a:buFontTx/>
              <a:buNone/>
            </a:pPr>
            <a:r>
              <a:rPr lang="en-US" altLang="ru-RU" sz="2400" dirty="0"/>
              <a:t>Vector </a:t>
            </a:r>
            <a:r>
              <a:rPr lang="en-US" altLang="ru-RU" sz="2400" dirty="0" err="1"/>
              <a:t>Glyth</a:t>
            </a:r>
            <a:endParaRPr lang="en-US" altLang="ru-RU" sz="2400" dirty="0"/>
          </a:p>
          <a:p>
            <a:pPr>
              <a:spcBef>
                <a:spcPct val="0"/>
              </a:spcBef>
              <a:buFontTx/>
              <a:buNone/>
            </a:pPr>
            <a:endParaRPr lang="en-US" altLang="ru-RU" sz="2400" dirty="0"/>
          </a:p>
          <a:p>
            <a:pPr>
              <a:spcBef>
                <a:spcPct val="0"/>
              </a:spcBef>
              <a:buFontTx/>
              <a:buNone/>
            </a:pPr>
            <a:endParaRPr lang="en-US" altLang="ru-RU" sz="2400" dirty="0"/>
          </a:p>
        </p:txBody>
      </p:sp>
      <p:pic>
        <p:nvPicPr>
          <p:cNvPr id="45060" name="Picture 6" descr="ribbons_wasser">
            <a:extLst>
              <a:ext uri="{FF2B5EF4-FFF2-40B4-BE49-F238E27FC236}">
                <a16:creationId xmlns:a16="http://schemas.microsoft.com/office/drawing/2014/main" id="{2A0F9E20-9EE0-4D4F-9B55-54C84271A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3125"/>
            <a:ext cx="7543800"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CF2A51-97F7-470C-8045-C8E13FD1C2A0}"/>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Stream Ribbons</a:t>
            </a:r>
          </a:p>
        </p:txBody>
      </p:sp>
      <p:sp>
        <p:nvSpPr>
          <p:cNvPr id="46083" name="Text Box 3">
            <a:extLst>
              <a:ext uri="{FF2B5EF4-FFF2-40B4-BE49-F238E27FC236}">
                <a16:creationId xmlns:a16="http://schemas.microsoft.com/office/drawing/2014/main" id="{F1F5320A-06C5-4B22-83A7-FF0B0441EDCA}"/>
              </a:ext>
            </a:extLst>
          </p:cNvPr>
          <p:cNvSpPr txBox="1">
            <a:spLocks noChangeArrowheads="1"/>
          </p:cNvSpPr>
          <p:nvPr/>
        </p:nvSpPr>
        <p:spPr bwMode="auto">
          <a:xfrm>
            <a:off x="457200" y="1066800"/>
            <a:ext cx="8077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A stream ribbon is created by launching two stream lines from two seed points close to each other. The surface created by the lines of minimal length with endpoints on the two streamlines is called a stream ribbon</a:t>
            </a:r>
          </a:p>
          <a:p>
            <a:pPr>
              <a:spcBef>
                <a:spcPct val="0"/>
              </a:spcBef>
              <a:buFontTx/>
              <a:buNone/>
            </a:pPr>
            <a:endParaRPr lang="en-US" altLang="ru-RU"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D011DA5-BD19-4A2C-B83F-83E1CAA04426}"/>
              </a:ext>
            </a:extLst>
          </p:cNvPr>
          <p:cNvSpPr>
            <a:spLocks noGrp="1" noChangeArrowheads="1"/>
          </p:cNvSpPr>
          <p:nvPr>
            <p:ph type="title"/>
          </p:nvPr>
        </p:nvSpPr>
        <p:spPr>
          <a:xfrm>
            <a:off x="0" y="228600"/>
            <a:ext cx="8763000" cy="609600"/>
          </a:xfrm>
        </p:spPr>
        <p:txBody>
          <a:bodyPr>
            <a:normAutofit fontScale="90000"/>
          </a:bodyPr>
          <a:lstStyle/>
          <a:p>
            <a:pPr eaLnBrk="1" hangingPunct="1"/>
            <a:r>
              <a:rPr lang="en-US" altLang="ru-RU" b="1"/>
              <a:t>Stream Surface</a:t>
            </a:r>
          </a:p>
        </p:txBody>
      </p:sp>
      <p:sp>
        <p:nvSpPr>
          <p:cNvPr id="47107" name="Text Box 3">
            <a:extLst>
              <a:ext uri="{FF2B5EF4-FFF2-40B4-BE49-F238E27FC236}">
                <a16:creationId xmlns:a16="http://schemas.microsoft.com/office/drawing/2014/main" id="{7024C485-9478-464B-BCFD-DFAE40DF9345}"/>
              </a:ext>
            </a:extLst>
          </p:cNvPr>
          <p:cNvSpPr txBox="1">
            <a:spLocks noChangeArrowheads="1"/>
          </p:cNvSpPr>
          <p:nvPr/>
        </p:nvSpPr>
        <p:spPr bwMode="auto">
          <a:xfrm>
            <a:off x="457200" y="1066800"/>
            <a:ext cx="80772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Given a seed curve </a:t>
            </a:r>
            <a:r>
              <a:rPr lang="el-GR" altLang="ru-RU" sz="2400">
                <a:cs typeface="Arial" panose="020B0604020202020204" pitchFamily="34" charset="0"/>
              </a:rPr>
              <a:t>Γ</a:t>
            </a:r>
            <a:r>
              <a:rPr lang="en-US" altLang="ru-RU" sz="2400">
                <a:cs typeface="Arial" panose="020B0604020202020204" pitchFamily="34" charset="0"/>
              </a:rPr>
              <a:t>, a stream surface S</a:t>
            </a:r>
            <a:r>
              <a:rPr lang="el-GR" altLang="ru-RU" sz="2400" baseline="-25000"/>
              <a:t>Γ</a:t>
            </a:r>
            <a:r>
              <a:rPr lang="en-US" altLang="ru-RU" sz="2400"/>
              <a:t> is a surface that contains </a:t>
            </a:r>
            <a:r>
              <a:rPr lang="el-GR" altLang="ru-RU" sz="2400"/>
              <a:t>Γ</a:t>
            </a:r>
            <a:r>
              <a:rPr lang="en-US" altLang="ru-RU" sz="2400"/>
              <a:t> and its streamlines</a:t>
            </a:r>
          </a:p>
          <a:p>
            <a:pPr lvl="1">
              <a:spcBef>
                <a:spcPct val="0"/>
              </a:spcBef>
              <a:buFontTx/>
              <a:buChar char="•"/>
            </a:pPr>
            <a:r>
              <a:rPr lang="en-US" altLang="ru-RU" sz="2400"/>
              <a:t>Everywhere tangent to the vector field</a:t>
            </a:r>
          </a:p>
          <a:p>
            <a:pPr lvl="1">
              <a:spcBef>
                <a:spcPct val="0"/>
              </a:spcBef>
              <a:buFontTx/>
              <a:buChar char="•"/>
            </a:pPr>
            <a:r>
              <a:rPr lang="en-US" altLang="ru-RU" sz="2400"/>
              <a:t>Flow can not cross the surface</a:t>
            </a:r>
          </a:p>
          <a:p>
            <a:pPr>
              <a:spcBef>
                <a:spcPct val="0"/>
              </a:spcBef>
            </a:pPr>
            <a:endParaRPr lang="en-US" altLang="ru-RU" sz="2400"/>
          </a:p>
          <a:p>
            <a:pPr>
              <a:spcBef>
                <a:spcPct val="0"/>
              </a:spcBef>
            </a:pPr>
            <a:r>
              <a:rPr lang="en-US" altLang="ru-RU" sz="2400"/>
              <a:t>Stream tube is a particular case of a stream surface: the seed curve is a small closed curve</a:t>
            </a:r>
          </a:p>
          <a:p>
            <a:pPr>
              <a:spcBef>
                <a:spcPct val="0"/>
              </a:spcBef>
            </a:pPr>
            <a:endParaRPr lang="en-US" altLang="ru-RU" sz="2400"/>
          </a:p>
          <a:p>
            <a:pPr>
              <a:spcBef>
                <a:spcPct val="0"/>
              </a:spcBef>
            </a:pPr>
            <a:r>
              <a:rPr lang="en-US" altLang="ru-RU" sz="2400"/>
              <a:t>Stream ribbon is also a particular case of a stream surface: the seed curve is a short line</a:t>
            </a:r>
            <a:endParaRPr lang="el-GR" altLang="ru-RU" sz="2400">
              <a:cs typeface="Arial" panose="020B0604020202020204" pitchFamily="34" charset="0"/>
            </a:endParaRPr>
          </a:p>
          <a:p>
            <a:pPr>
              <a:spcBef>
                <a:spcPct val="0"/>
              </a:spcBef>
              <a:buFontTx/>
              <a:buNone/>
            </a:pPr>
            <a:endParaRPr lang="en-US" altLang="ru-RU"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EF5D8C7-7FDD-4869-AB1B-EAA7E9199E56}"/>
              </a:ext>
            </a:extLst>
          </p:cNvPr>
          <p:cNvSpPr>
            <a:spLocks noGrp="1" noChangeArrowheads="1"/>
          </p:cNvSpPr>
          <p:nvPr>
            <p:ph type="title"/>
          </p:nvPr>
        </p:nvSpPr>
        <p:spPr>
          <a:xfrm>
            <a:off x="152400" y="304800"/>
            <a:ext cx="8763000" cy="609600"/>
          </a:xfrm>
        </p:spPr>
        <p:txBody>
          <a:bodyPr>
            <a:normAutofit fontScale="90000"/>
          </a:bodyPr>
          <a:lstStyle/>
          <a:p>
            <a:pPr eaLnBrk="1" hangingPunct="1"/>
            <a:r>
              <a:rPr lang="en-US" altLang="ru-RU" b="1"/>
              <a:t>Texture-Based Vector Vis.</a:t>
            </a:r>
          </a:p>
        </p:txBody>
      </p:sp>
      <p:sp>
        <p:nvSpPr>
          <p:cNvPr id="48131" name="Text Box 3">
            <a:extLst>
              <a:ext uri="{FF2B5EF4-FFF2-40B4-BE49-F238E27FC236}">
                <a16:creationId xmlns:a16="http://schemas.microsoft.com/office/drawing/2014/main" id="{C93796EC-44E9-4A8E-B50B-B90EA0C703CE}"/>
              </a:ext>
            </a:extLst>
          </p:cNvPr>
          <p:cNvSpPr txBox="1">
            <a:spLocks noChangeArrowheads="1"/>
          </p:cNvSpPr>
          <p:nvPr/>
        </p:nvSpPr>
        <p:spPr bwMode="auto">
          <a:xfrm>
            <a:off x="457200" y="1295400"/>
            <a:ext cx="80772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b="1"/>
              <a:t>Discrete or sparse visualizations</a:t>
            </a:r>
            <a:r>
              <a:rPr lang="en-US" altLang="ru-RU" sz="2400"/>
              <a:t> can not convey information about every point of a given dataset domain</a:t>
            </a:r>
          </a:p>
          <a:p>
            <a:pPr>
              <a:spcBef>
                <a:spcPct val="0"/>
              </a:spcBef>
            </a:pPr>
            <a:endParaRPr lang="en-US" altLang="ru-RU" sz="2400"/>
          </a:p>
          <a:p>
            <a:pPr>
              <a:spcBef>
                <a:spcPct val="0"/>
              </a:spcBef>
            </a:pPr>
            <a:r>
              <a:rPr lang="en-US" altLang="ru-RU" sz="2400"/>
              <a:t>Similar to color plots, texture-based vector visualization is a dense representation</a:t>
            </a:r>
          </a:p>
          <a:p>
            <a:pPr>
              <a:spcBef>
                <a:spcPct val="0"/>
              </a:spcBef>
            </a:pPr>
            <a:endParaRPr lang="en-US" altLang="ru-RU" sz="2400"/>
          </a:p>
          <a:p>
            <a:pPr>
              <a:spcBef>
                <a:spcPct val="0"/>
              </a:spcBef>
            </a:pPr>
            <a:r>
              <a:rPr lang="en-US" altLang="ru-RU" sz="2400"/>
              <a:t>The vector field (direction and magnitude) is encoded by texture parameters, such as luminance, color, graininess, and pattern structure</a:t>
            </a:r>
          </a:p>
          <a:p>
            <a:pPr>
              <a:spcBef>
                <a:spcPct val="0"/>
              </a:spcBef>
            </a:pPr>
            <a:endParaRPr lang="en-US" altLang="ru-RU" sz="2400"/>
          </a:p>
          <a:p>
            <a:pPr>
              <a:spcBef>
                <a:spcPct val="0"/>
              </a:spcBef>
              <a:buFontTx/>
              <a:buNone/>
            </a:pPr>
            <a:endParaRPr lang="en-US" altLang="ru-RU"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a:extLst>
              <a:ext uri="{FF2B5EF4-FFF2-40B4-BE49-F238E27FC236}">
                <a16:creationId xmlns:a16="http://schemas.microsoft.com/office/drawing/2014/main" id="{1ACCC608-A687-4B49-891E-37DC8CCB1D78}"/>
              </a:ext>
            </a:extLst>
          </p:cNvPr>
          <p:cNvSpPr txBox="1">
            <a:spLocks noChangeArrowheads="1"/>
          </p:cNvSpPr>
          <p:nvPr/>
        </p:nvSpPr>
        <p:spPr bwMode="auto">
          <a:xfrm>
            <a:off x="6858000" y="1295400"/>
            <a:ext cx="1905000" cy="2677656"/>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Vector magnitude: </a:t>
            </a:r>
          </a:p>
          <a:p>
            <a:pPr>
              <a:spcBef>
                <a:spcPct val="0"/>
              </a:spcBef>
              <a:buFontTx/>
              <a:buNone/>
            </a:pPr>
            <a:r>
              <a:rPr lang="en-US" altLang="ru-RU" sz="2400" dirty="0"/>
              <a:t>Color</a:t>
            </a:r>
          </a:p>
          <a:p>
            <a:pPr>
              <a:spcBef>
                <a:spcPct val="0"/>
              </a:spcBef>
              <a:buFontTx/>
              <a:buNone/>
            </a:pPr>
            <a:endParaRPr lang="en-US" altLang="ru-RU" sz="2400" dirty="0"/>
          </a:p>
          <a:p>
            <a:pPr>
              <a:spcBef>
                <a:spcPct val="0"/>
              </a:spcBef>
              <a:buFontTx/>
              <a:buNone/>
            </a:pPr>
            <a:r>
              <a:rPr lang="en-US" altLang="ru-RU" sz="2400" dirty="0"/>
              <a:t>Vector direction: </a:t>
            </a:r>
          </a:p>
          <a:p>
            <a:pPr>
              <a:spcBef>
                <a:spcPct val="0"/>
              </a:spcBef>
              <a:buFontTx/>
              <a:buNone/>
            </a:pPr>
            <a:r>
              <a:rPr lang="en-US" altLang="ru-RU" sz="2400" dirty="0"/>
              <a:t>Graininess</a:t>
            </a:r>
          </a:p>
        </p:txBody>
      </p:sp>
      <p:sp>
        <p:nvSpPr>
          <p:cNvPr id="49155" name="Rectangle 5">
            <a:extLst>
              <a:ext uri="{FF2B5EF4-FFF2-40B4-BE49-F238E27FC236}">
                <a16:creationId xmlns:a16="http://schemas.microsoft.com/office/drawing/2014/main" id="{8576ABE6-B152-4995-8F0D-CE641D05CD17}"/>
              </a:ext>
            </a:extLst>
          </p:cNvPr>
          <p:cNvSpPr>
            <a:spLocks noGrp="1" noChangeArrowheads="1"/>
          </p:cNvSpPr>
          <p:nvPr>
            <p:ph type="title"/>
          </p:nvPr>
        </p:nvSpPr>
        <p:spPr>
          <a:xfrm>
            <a:off x="152400" y="304800"/>
            <a:ext cx="8763000" cy="609600"/>
          </a:xfrm>
          <a:noFill/>
        </p:spPr>
        <p:txBody>
          <a:bodyPr>
            <a:normAutofit fontScale="90000"/>
          </a:bodyPr>
          <a:lstStyle/>
          <a:p>
            <a:pPr eaLnBrk="1" hangingPunct="1"/>
            <a:r>
              <a:rPr lang="en-US" altLang="ru-RU" b="1"/>
              <a:t>Texture-Based Vector Vis.</a:t>
            </a:r>
          </a:p>
        </p:txBody>
      </p:sp>
      <p:pic>
        <p:nvPicPr>
          <p:cNvPr id="49156" name="Picture 6" descr="IBFV (norm colored MHD)">
            <a:extLst>
              <a:ext uri="{FF2B5EF4-FFF2-40B4-BE49-F238E27FC236}">
                <a16:creationId xmlns:a16="http://schemas.microsoft.com/office/drawing/2014/main" id="{A41D97E6-413A-420E-9295-A93C36238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47047"/>
            <a:ext cx="5505400" cy="521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3A93DD97-57F7-46ED-A824-9C2FBDD7499A}"/>
              </a:ext>
            </a:extLst>
          </p:cNvPr>
          <p:cNvSpPr txBox="1">
            <a:spLocks noChangeArrowheads="1"/>
          </p:cNvSpPr>
          <p:nvPr/>
        </p:nvSpPr>
        <p:spPr bwMode="auto">
          <a:xfrm>
            <a:off x="838200" y="4267200"/>
            <a:ext cx="2667000" cy="156966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dirty="0"/>
              <a:t>LIC principle: Line Integrated Convolution Principle</a:t>
            </a:r>
          </a:p>
        </p:txBody>
      </p:sp>
      <p:sp>
        <p:nvSpPr>
          <p:cNvPr id="50179" name="Rectangle 3">
            <a:extLst>
              <a:ext uri="{FF2B5EF4-FFF2-40B4-BE49-F238E27FC236}">
                <a16:creationId xmlns:a16="http://schemas.microsoft.com/office/drawing/2014/main" id="{D07BBD33-A42D-4AA9-BA5B-A086582B55A9}"/>
              </a:ext>
            </a:extLst>
          </p:cNvPr>
          <p:cNvSpPr>
            <a:spLocks noGrp="1" noChangeArrowheads="1"/>
          </p:cNvSpPr>
          <p:nvPr>
            <p:ph type="title"/>
          </p:nvPr>
        </p:nvSpPr>
        <p:spPr>
          <a:xfrm>
            <a:off x="152400" y="304800"/>
            <a:ext cx="8763000" cy="609600"/>
          </a:xfrm>
          <a:noFill/>
        </p:spPr>
        <p:txBody>
          <a:bodyPr>
            <a:normAutofit fontScale="90000"/>
          </a:bodyPr>
          <a:lstStyle/>
          <a:p>
            <a:pPr eaLnBrk="1" hangingPunct="1"/>
            <a:r>
              <a:rPr lang="en-US" altLang="ru-RU" b="1"/>
              <a:t>Texture-Based Vector Vis.</a:t>
            </a:r>
          </a:p>
        </p:txBody>
      </p:sp>
      <p:pic>
        <p:nvPicPr>
          <p:cNvPr id="50180" name="Picture 5" descr="lic">
            <a:extLst>
              <a:ext uri="{FF2B5EF4-FFF2-40B4-BE49-F238E27FC236}">
                <a16:creationId xmlns:a16="http://schemas.microsoft.com/office/drawing/2014/main" id="{87AE232B-3403-44D0-BD2A-E6184EA5B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09675"/>
            <a:ext cx="41148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0181" name="Object 7">
            <a:extLst>
              <a:ext uri="{FF2B5EF4-FFF2-40B4-BE49-F238E27FC236}">
                <a16:creationId xmlns:a16="http://schemas.microsoft.com/office/drawing/2014/main" id="{8295C790-FC0F-4980-A0B8-3FA0C26A0DA7}"/>
              </a:ext>
            </a:extLst>
          </p:cNvPr>
          <p:cNvGraphicFramePr>
            <a:graphicFrameLocks noChangeAspect="1"/>
          </p:cNvGraphicFramePr>
          <p:nvPr/>
        </p:nvGraphicFramePr>
        <p:xfrm>
          <a:off x="4343400" y="1524000"/>
          <a:ext cx="4648200" cy="3835400"/>
        </p:xfrm>
        <a:graphic>
          <a:graphicData uri="http://schemas.openxmlformats.org/presentationml/2006/ole">
            <mc:AlternateContent xmlns:mc="http://schemas.openxmlformats.org/markup-compatibility/2006">
              <mc:Choice xmlns:v="urn:schemas-microsoft-com:vml" Requires="v">
                <p:oleObj spid="_x0000_s14348" name="Equation" r:id="rId5" imgW="2184400" imgH="1803400" progId="Equation.3">
                  <p:embed/>
                </p:oleObj>
              </mc:Choice>
              <mc:Fallback>
                <p:oleObj name="Equation" r:id="rId5" imgW="2184400" imgH="1803400" progId="Equation.3">
                  <p:embed/>
                  <p:pic>
                    <p:nvPicPr>
                      <p:cNvPr id="50181" name="Object 7">
                        <a:extLst>
                          <a:ext uri="{FF2B5EF4-FFF2-40B4-BE49-F238E27FC236}">
                            <a16:creationId xmlns:a16="http://schemas.microsoft.com/office/drawing/2014/main" id="{8295C790-FC0F-4980-A0B8-3FA0C26A0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524000"/>
                        <a:ext cx="4648200"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C4C628B-6C06-484B-94DD-688A6667F626}"/>
              </a:ext>
            </a:extLst>
          </p:cNvPr>
          <p:cNvSpPr>
            <a:spLocks noGrp="1" noChangeArrowheads="1"/>
          </p:cNvSpPr>
          <p:nvPr>
            <p:ph type="title"/>
          </p:nvPr>
        </p:nvSpPr>
        <p:spPr>
          <a:xfrm>
            <a:off x="152400" y="304800"/>
            <a:ext cx="8763000" cy="609600"/>
          </a:xfrm>
        </p:spPr>
        <p:txBody>
          <a:bodyPr>
            <a:normAutofit fontScale="90000"/>
          </a:bodyPr>
          <a:lstStyle/>
          <a:p>
            <a:pPr eaLnBrk="1" hangingPunct="1"/>
            <a:r>
              <a:rPr lang="en-US" altLang="ru-RU" b="1"/>
              <a:t>Texture-Based Vector Vis.</a:t>
            </a:r>
          </a:p>
        </p:txBody>
      </p:sp>
      <p:sp>
        <p:nvSpPr>
          <p:cNvPr id="51203" name="Text Box 3">
            <a:extLst>
              <a:ext uri="{FF2B5EF4-FFF2-40B4-BE49-F238E27FC236}">
                <a16:creationId xmlns:a16="http://schemas.microsoft.com/office/drawing/2014/main" id="{FEFC9CC2-C276-40C8-9CD6-552137EC7F51}"/>
              </a:ext>
            </a:extLst>
          </p:cNvPr>
          <p:cNvSpPr txBox="1">
            <a:spLocks noChangeArrowheads="1"/>
          </p:cNvSpPr>
          <p:nvPr/>
        </p:nvSpPr>
        <p:spPr bwMode="auto">
          <a:xfrm>
            <a:off x="457200" y="1295400"/>
            <a:ext cx="8077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ru-RU" sz="2400"/>
              <a:t>LIC is a process of blurring or filtering the texture (noise) image along the streamlines </a:t>
            </a:r>
          </a:p>
          <a:p>
            <a:pPr>
              <a:spcBef>
                <a:spcPct val="0"/>
              </a:spcBef>
            </a:pPr>
            <a:r>
              <a:rPr lang="en-US" altLang="ru-RU" sz="2400"/>
              <a:t>Due to blurring, the pixels along a streamline are getting smoothed; the graininess of texture is gone </a:t>
            </a:r>
          </a:p>
          <a:p>
            <a:pPr>
              <a:spcBef>
                <a:spcPct val="0"/>
              </a:spcBef>
            </a:pPr>
            <a:r>
              <a:rPr lang="en-US" altLang="ru-RU" sz="2400"/>
              <a:t>However, between neighboring streamlines, the graininess of texture is preserved, showing contrast.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A4F820A-D426-4192-B049-316FAC81072A}"/>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Vector Function</a:t>
            </a:r>
          </a:p>
        </p:txBody>
      </p:sp>
      <p:sp>
        <p:nvSpPr>
          <p:cNvPr id="5123" name="Rectangle 3">
            <a:extLst>
              <a:ext uri="{FF2B5EF4-FFF2-40B4-BE49-F238E27FC236}">
                <a16:creationId xmlns:a16="http://schemas.microsoft.com/office/drawing/2014/main" id="{3411107D-CF34-4768-8C62-1501B00E4FDE}"/>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5125" name="Object 7">
            <a:extLst>
              <a:ext uri="{FF2B5EF4-FFF2-40B4-BE49-F238E27FC236}">
                <a16:creationId xmlns:a16="http://schemas.microsoft.com/office/drawing/2014/main" id="{03A092FA-F1E4-4852-B46D-E4600F0211C2}"/>
              </a:ext>
            </a:extLst>
          </p:cNvPr>
          <p:cNvGraphicFramePr>
            <a:graphicFrameLocks noChangeAspect="1"/>
          </p:cNvGraphicFramePr>
          <p:nvPr>
            <p:extLst>
              <p:ext uri="{D42A27DB-BD31-4B8C-83A1-F6EECF244321}">
                <p14:modId xmlns:p14="http://schemas.microsoft.com/office/powerpoint/2010/main" val="2096790156"/>
              </p:ext>
            </p:extLst>
          </p:nvPr>
        </p:nvGraphicFramePr>
        <p:xfrm>
          <a:off x="1043608" y="1517650"/>
          <a:ext cx="4362450" cy="3943350"/>
        </p:xfrm>
        <a:graphic>
          <a:graphicData uri="http://schemas.openxmlformats.org/presentationml/2006/ole">
            <mc:AlternateContent xmlns:mc="http://schemas.openxmlformats.org/markup-compatibility/2006">
              <mc:Choice xmlns:v="urn:schemas-microsoft-com:vml" Requires="v">
                <p:oleObj spid="_x0000_s1036" name="Equation" r:id="rId4" imgW="1295400" imgH="1168400" progId="Equation.3">
                  <p:embed/>
                </p:oleObj>
              </mc:Choice>
              <mc:Fallback>
                <p:oleObj name="Equation" r:id="rId4" imgW="1295400" imgH="1168400" progId="Equation.3">
                  <p:embed/>
                  <p:pic>
                    <p:nvPicPr>
                      <p:cNvPr id="5125" name="Object 7">
                        <a:extLst>
                          <a:ext uri="{FF2B5EF4-FFF2-40B4-BE49-F238E27FC236}">
                            <a16:creationId xmlns:a16="http://schemas.microsoft.com/office/drawing/2014/main" id="{03A092FA-F1E4-4852-B46D-E4600F021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517650"/>
                        <a:ext cx="43624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43568-D7CE-4DB3-B8C7-92118C33A80C}"/>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dirty="0"/>
              <a:t>Vector vs Scalar</a:t>
            </a:r>
          </a:p>
        </p:txBody>
      </p:sp>
      <p:sp>
        <p:nvSpPr>
          <p:cNvPr id="6147" name="Rectangle 3">
            <a:extLst>
              <a:ext uri="{FF2B5EF4-FFF2-40B4-BE49-F238E27FC236}">
                <a16:creationId xmlns:a16="http://schemas.microsoft.com/office/drawing/2014/main" id="{4B444770-87A1-4940-B435-209E1A7135EE}"/>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6149" name="Object 5">
            <a:extLst>
              <a:ext uri="{FF2B5EF4-FFF2-40B4-BE49-F238E27FC236}">
                <a16:creationId xmlns:a16="http://schemas.microsoft.com/office/drawing/2014/main" id="{345FEA28-3478-4637-9894-7F4777F3169D}"/>
              </a:ext>
            </a:extLst>
          </p:cNvPr>
          <p:cNvGraphicFramePr>
            <a:graphicFrameLocks noChangeAspect="1"/>
          </p:cNvGraphicFramePr>
          <p:nvPr/>
        </p:nvGraphicFramePr>
        <p:xfrm>
          <a:off x="914400" y="1295400"/>
          <a:ext cx="3530600" cy="4697413"/>
        </p:xfrm>
        <a:graphic>
          <a:graphicData uri="http://schemas.openxmlformats.org/presentationml/2006/ole">
            <mc:AlternateContent xmlns:mc="http://schemas.openxmlformats.org/markup-compatibility/2006">
              <mc:Choice xmlns:v="urn:schemas-microsoft-com:vml" Requires="v">
                <p:oleObj spid="_x0000_s2070" name="Equation" r:id="rId4" imgW="1511300" imgH="2006600" progId="Equation.3">
                  <p:embed/>
                </p:oleObj>
              </mc:Choice>
              <mc:Fallback>
                <p:oleObj name="Equation" r:id="rId4" imgW="1511300" imgH="2006600" progId="Equation.3">
                  <p:embed/>
                  <p:pic>
                    <p:nvPicPr>
                      <p:cNvPr id="6149" name="Object 5">
                        <a:extLst>
                          <a:ext uri="{FF2B5EF4-FFF2-40B4-BE49-F238E27FC236}">
                            <a16:creationId xmlns:a16="http://schemas.microsoft.com/office/drawing/2014/main" id="{345FEA28-3478-4637-9894-7F4777F31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295400"/>
                        <a:ext cx="3530600" cy="469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6">
            <a:extLst>
              <a:ext uri="{FF2B5EF4-FFF2-40B4-BE49-F238E27FC236}">
                <a16:creationId xmlns:a16="http://schemas.microsoft.com/office/drawing/2014/main" id="{A6791343-3DF9-4F26-8A9A-DCB42D4E91BC}"/>
              </a:ext>
            </a:extLst>
          </p:cNvPr>
          <p:cNvGraphicFramePr>
            <a:graphicFrameLocks noChangeAspect="1"/>
          </p:cNvGraphicFramePr>
          <p:nvPr/>
        </p:nvGraphicFramePr>
        <p:xfrm>
          <a:off x="5334000" y="1371600"/>
          <a:ext cx="1927225" cy="1546225"/>
        </p:xfrm>
        <a:graphic>
          <a:graphicData uri="http://schemas.openxmlformats.org/presentationml/2006/ole">
            <mc:AlternateContent xmlns:mc="http://schemas.openxmlformats.org/markup-compatibility/2006">
              <mc:Choice xmlns:v="urn:schemas-microsoft-com:vml" Requires="v">
                <p:oleObj spid="_x0000_s2071" name="Equation" r:id="rId6" imgW="825500" imgH="660400" progId="Equation.3">
                  <p:embed/>
                </p:oleObj>
              </mc:Choice>
              <mc:Fallback>
                <p:oleObj name="Equation" r:id="rId6" imgW="825500" imgH="660400" progId="Equation.3">
                  <p:embed/>
                  <p:pic>
                    <p:nvPicPr>
                      <p:cNvPr id="6150" name="Object 6">
                        <a:extLst>
                          <a:ext uri="{FF2B5EF4-FFF2-40B4-BE49-F238E27FC236}">
                            <a16:creationId xmlns:a16="http://schemas.microsoft.com/office/drawing/2014/main" id="{A6791343-3DF9-4F26-8A9A-DCB42D4E9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371600"/>
                        <a:ext cx="1927225"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F869C1-B658-44E5-B162-A3C42396CBFB}"/>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Example in 2-D</a:t>
            </a:r>
          </a:p>
        </p:txBody>
      </p:sp>
      <p:sp>
        <p:nvSpPr>
          <p:cNvPr id="7171" name="Rectangle 3">
            <a:extLst>
              <a:ext uri="{FF2B5EF4-FFF2-40B4-BE49-F238E27FC236}">
                <a16:creationId xmlns:a16="http://schemas.microsoft.com/office/drawing/2014/main" id="{1838D62A-7EC2-4CDE-B33E-97BC4BDF011B}"/>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7173" name="Object 5">
            <a:extLst>
              <a:ext uri="{FF2B5EF4-FFF2-40B4-BE49-F238E27FC236}">
                <a16:creationId xmlns:a16="http://schemas.microsoft.com/office/drawing/2014/main" id="{2045DF74-2158-48F4-8571-A0E49D0A0D98}"/>
              </a:ext>
            </a:extLst>
          </p:cNvPr>
          <p:cNvGraphicFramePr>
            <a:graphicFrameLocks noChangeAspect="1"/>
          </p:cNvGraphicFramePr>
          <p:nvPr/>
        </p:nvGraphicFramePr>
        <p:xfrm>
          <a:off x="1066800" y="1295400"/>
          <a:ext cx="3055938" cy="2943225"/>
        </p:xfrm>
        <a:graphic>
          <a:graphicData uri="http://schemas.openxmlformats.org/presentationml/2006/ole">
            <mc:AlternateContent xmlns:mc="http://schemas.openxmlformats.org/markup-compatibility/2006">
              <mc:Choice xmlns:v="urn:schemas-microsoft-com:vml" Requires="v">
                <p:oleObj spid="_x0000_s3094" name="Equation" r:id="rId4" imgW="1308100" imgH="1257300" progId="Equation.3">
                  <p:embed/>
                </p:oleObj>
              </mc:Choice>
              <mc:Fallback>
                <p:oleObj name="Equation" r:id="rId4" imgW="1308100" imgH="1257300" progId="Equation.3">
                  <p:embed/>
                  <p:pic>
                    <p:nvPicPr>
                      <p:cNvPr id="7173" name="Object 5">
                        <a:extLst>
                          <a:ext uri="{FF2B5EF4-FFF2-40B4-BE49-F238E27FC236}">
                            <a16:creationId xmlns:a16="http://schemas.microsoft.com/office/drawing/2014/main" id="{2045DF74-2158-48F4-8571-A0E49D0A0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295400"/>
                        <a:ext cx="3055938"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a:extLst>
              <a:ext uri="{FF2B5EF4-FFF2-40B4-BE49-F238E27FC236}">
                <a16:creationId xmlns:a16="http://schemas.microsoft.com/office/drawing/2014/main" id="{8DF8CF68-4CF0-4067-B2D7-C4C509EADDC7}"/>
              </a:ext>
            </a:extLst>
          </p:cNvPr>
          <p:cNvGraphicFramePr>
            <a:graphicFrameLocks noChangeAspect="1"/>
          </p:cNvGraphicFramePr>
          <p:nvPr/>
        </p:nvGraphicFramePr>
        <p:xfrm>
          <a:off x="5257800" y="1371600"/>
          <a:ext cx="1719263" cy="3268663"/>
        </p:xfrm>
        <a:graphic>
          <a:graphicData uri="http://schemas.openxmlformats.org/presentationml/2006/ole">
            <mc:AlternateContent xmlns:mc="http://schemas.openxmlformats.org/markup-compatibility/2006">
              <mc:Choice xmlns:v="urn:schemas-microsoft-com:vml" Requires="v">
                <p:oleObj spid="_x0000_s3095" name="Equation" r:id="rId6" imgW="736600" imgH="1397000" progId="Equation.3">
                  <p:embed/>
                </p:oleObj>
              </mc:Choice>
              <mc:Fallback>
                <p:oleObj name="Equation" r:id="rId6" imgW="736600" imgH="1397000" progId="Equation.3">
                  <p:embed/>
                  <p:pic>
                    <p:nvPicPr>
                      <p:cNvPr id="7174" name="Object 6">
                        <a:extLst>
                          <a:ext uri="{FF2B5EF4-FFF2-40B4-BE49-F238E27FC236}">
                            <a16:creationId xmlns:a16="http://schemas.microsoft.com/office/drawing/2014/main" id="{8DF8CF68-4CF0-4067-B2D7-C4C509EADD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1371600"/>
                        <a:ext cx="1719263"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024184A-2F8B-48CD-B275-905AB9ECC781}"/>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Gradient of a Scalar</a:t>
            </a:r>
          </a:p>
        </p:txBody>
      </p:sp>
      <p:sp>
        <p:nvSpPr>
          <p:cNvPr id="8195" name="Rectangle 3">
            <a:extLst>
              <a:ext uri="{FF2B5EF4-FFF2-40B4-BE49-F238E27FC236}">
                <a16:creationId xmlns:a16="http://schemas.microsoft.com/office/drawing/2014/main" id="{1A620939-A96E-440A-BDC2-6D512E1EB3E0}"/>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8197" name="Object 6">
            <a:extLst>
              <a:ext uri="{FF2B5EF4-FFF2-40B4-BE49-F238E27FC236}">
                <a16:creationId xmlns:a16="http://schemas.microsoft.com/office/drawing/2014/main" id="{52F27A3E-8ED7-41B4-810F-E2A7CDBBE2A0}"/>
              </a:ext>
            </a:extLst>
          </p:cNvPr>
          <p:cNvGraphicFramePr>
            <a:graphicFrameLocks noChangeAspect="1"/>
          </p:cNvGraphicFramePr>
          <p:nvPr/>
        </p:nvGraphicFramePr>
        <p:xfrm>
          <a:off x="685800" y="1371600"/>
          <a:ext cx="4419600" cy="4694238"/>
        </p:xfrm>
        <a:graphic>
          <a:graphicData uri="http://schemas.openxmlformats.org/presentationml/2006/ole">
            <mc:AlternateContent xmlns:mc="http://schemas.openxmlformats.org/markup-compatibility/2006">
              <mc:Choice xmlns:v="urn:schemas-microsoft-com:vml" Requires="v">
                <p:oleObj spid="_x0000_s4109" name="Equation" r:id="rId4" imgW="1892300" imgH="2006600" progId="Equation.3">
                  <p:embed/>
                </p:oleObj>
              </mc:Choice>
              <mc:Fallback>
                <p:oleObj name="Equation" r:id="rId4" imgW="1892300" imgH="2006600" progId="Equation.3">
                  <p:embed/>
                  <p:pic>
                    <p:nvPicPr>
                      <p:cNvPr id="8197" name="Object 6">
                        <a:extLst>
                          <a:ext uri="{FF2B5EF4-FFF2-40B4-BE49-F238E27FC236}">
                            <a16:creationId xmlns:a16="http://schemas.microsoft.com/office/drawing/2014/main" id="{52F27A3E-8ED7-41B4-810F-E2A7CDBBE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371600"/>
                        <a:ext cx="4419600" cy="469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7" descr="gradient">
            <a:extLst>
              <a:ext uri="{FF2B5EF4-FFF2-40B4-BE49-F238E27FC236}">
                <a16:creationId xmlns:a16="http://schemas.microsoft.com/office/drawing/2014/main" id="{5E779227-45C8-497A-BB4B-E0ACA96AD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0574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14C5C19-90AD-4059-822C-72CC49E25884}"/>
              </a:ext>
            </a:extLst>
          </p:cNvPr>
          <p:cNvSpPr>
            <a:spLocks noGrp="1" noChangeArrowheads="1"/>
          </p:cNvSpPr>
          <p:nvPr>
            <p:ph type="title"/>
          </p:nvPr>
        </p:nvSpPr>
        <p:spPr>
          <a:xfrm>
            <a:off x="0" y="457200"/>
            <a:ext cx="8763000" cy="609600"/>
          </a:xfrm>
        </p:spPr>
        <p:txBody>
          <a:bodyPr>
            <a:normAutofit fontScale="90000"/>
          </a:bodyPr>
          <a:lstStyle/>
          <a:p>
            <a:pPr eaLnBrk="1" hangingPunct="1"/>
            <a:r>
              <a:rPr lang="en-US" altLang="ru-RU" b="1"/>
              <a:t>Gradient of a Scalar</a:t>
            </a:r>
          </a:p>
        </p:txBody>
      </p:sp>
      <p:sp>
        <p:nvSpPr>
          <p:cNvPr id="9219" name="Rectangle 3">
            <a:extLst>
              <a:ext uri="{FF2B5EF4-FFF2-40B4-BE49-F238E27FC236}">
                <a16:creationId xmlns:a16="http://schemas.microsoft.com/office/drawing/2014/main" id="{39A9CD54-0BB3-4B3E-803F-231491916BBD}"/>
              </a:ext>
            </a:extLst>
          </p:cNvPr>
          <p:cNvSpPr>
            <a:spLocks noGrp="1" noChangeArrowheads="1"/>
          </p:cNvSpPr>
          <p:nvPr>
            <p:ph type="body" idx="1"/>
          </p:nvPr>
        </p:nvSpPr>
        <p:spPr>
          <a:xfrm>
            <a:off x="609600" y="1143000"/>
            <a:ext cx="7620000" cy="2514600"/>
          </a:xfrm>
        </p:spPr>
        <p:txBody>
          <a:bodyPr/>
          <a:lstStyle/>
          <a:p>
            <a:pPr marL="533400" indent="-533400" eaLnBrk="1" hangingPunct="1">
              <a:buFontTx/>
              <a:buNone/>
            </a:pPr>
            <a:endParaRPr lang="en-US" altLang="zh-CN" sz="3600" b="1">
              <a:solidFill>
                <a:srgbClr val="FF0000"/>
              </a:solidFill>
              <a:ea typeface="宋体" panose="02010600030101010101" pitchFamily="2" charset="-122"/>
            </a:endParaRPr>
          </a:p>
          <a:p>
            <a:pPr marL="533400" indent="-533400" eaLnBrk="1" hangingPunct="1">
              <a:buFontTx/>
              <a:buNone/>
            </a:pPr>
            <a:endParaRPr lang="en-US" altLang="zh-CN" sz="3600" b="1">
              <a:solidFill>
                <a:srgbClr val="FF0000"/>
              </a:solidFill>
              <a:ea typeface="宋体" panose="02010600030101010101" pitchFamily="2" charset="-122"/>
            </a:endParaRPr>
          </a:p>
        </p:txBody>
      </p:sp>
      <p:graphicFrame>
        <p:nvGraphicFramePr>
          <p:cNvPr id="9221" name="Object 5">
            <a:extLst>
              <a:ext uri="{FF2B5EF4-FFF2-40B4-BE49-F238E27FC236}">
                <a16:creationId xmlns:a16="http://schemas.microsoft.com/office/drawing/2014/main" id="{A04BAAD0-EF1E-48E5-9EDB-5F21E77DCBD7}"/>
              </a:ext>
            </a:extLst>
          </p:cNvPr>
          <p:cNvGraphicFramePr>
            <a:graphicFrameLocks noChangeAspect="1"/>
          </p:cNvGraphicFramePr>
          <p:nvPr/>
        </p:nvGraphicFramePr>
        <p:xfrm>
          <a:off x="1066800" y="1447800"/>
          <a:ext cx="6378575" cy="4040188"/>
        </p:xfrm>
        <a:graphic>
          <a:graphicData uri="http://schemas.openxmlformats.org/presentationml/2006/ole">
            <mc:AlternateContent xmlns:mc="http://schemas.openxmlformats.org/markup-compatibility/2006">
              <mc:Choice xmlns:v="urn:schemas-microsoft-com:vml" Requires="v">
                <p:oleObj spid="_x0000_s5134" name="Equation" r:id="rId4" imgW="2730500" imgH="1727200" progId="Equation.3">
                  <p:embed/>
                </p:oleObj>
              </mc:Choice>
              <mc:Fallback>
                <p:oleObj name="Equation" r:id="rId4" imgW="2730500" imgH="1727200" progId="Equation.3">
                  <p:embed/>
                  <p:pic>
                    <p:nvPicPr>
                      <p:cNvPr id="9221" name="Object 5">
                        <a:extLst>
                          <a:ext uri="{FF2B5EF4-FFF2-40B4-BE49-F238E27FC236}">
                            <a16:creationId xmlns:a16="http://schemas.microsoft.com/office/drawing/2014/main" id="{A04BAAD0-EF1E-48E5-9EDB-5F21E77DC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47800"/>
                        <a:ext cx="6378575" cy="404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1569</Words>
  <Application>Microsoft Office PowerPoint</Application>
  <PresentationFormat>Екран (4:3)</PresentationFormat>
  <Paragraphs>304</Paragraphs>
  <Slides>49</Slides>
  <Notes>47</Notes>
  <HiddenSlides>0</HiddenSlides>
  <MMClips>0</MMClips>
  <ScaleCrop>false</ScaleCrop>
  <HeadingPairs>
    <vt:vector size="8" baseType="variant">
      <vt:variant>
        <vt:lpstr>Використані шрифти</vt:lpstr>
      </vt:variant>
      <vt:variant>
        <vt:i4>3</vt:i4>
      </vt:variant>
      <vt:variant>
        <vt:lpstr>Тема</vt:lpstr>
      </vt:variant>
      <vt:variant>
        <vt:i4>1</vt:i4>
      </vt:variant>
      <vt:variant>
        <vt:lpstr>Вбудовані сервери OLE</vt:lpstr>
      </vt:variant>
      <vt:variant>
        <vt:i4>1</vt:i4>
      </vt:variant>
      <vt:variant>
        <vt:lpstr>Заголовки слайдів</vt:lpstr>
      </vt:variant>
      <vt:variant>
        <vt:i4>49</vt:i4>
      </vt:variant>
    </vt:vector>
  </HeadingPairs>
  <TitlesOfParts>
    <vt:vector size="54" baseType="lpstr">
      <vt:lpstr>Arial</vt:lpstr>
      <vt:lpstr>Calibri</vt:lpstr>
      <vt:lpstr>Times New Roman</vt:lpstr>
      <vt:lpstr>Тема Office</vt:lpstr>
      <vt:lpstr>Equation</vt:lpstr>
      <vt:lpstr>Data visualization</vt:lpstr>
      <vt:lpstr>Realisation of the course</vt:lpstr>
      <vt:lpstr>Vector Visualization </vt:lpstr>
      <vt:lpstr>Outline</vt:lpstr>
      <vt:lpstr>Vector Function</vt:lpstr>
      <vt:lpstr>Vector vs Scalar</vt:lpstr>
      <vt:lpstr>Example in 2-D</vt:lpstr>
      <vt:lpstr>Gradient of a Scalar</vt:lpstr>
      <vt:lpstr>Gradient of a Scalar</vt:lpstr>
      <vt:lpstr>Divergence of a Vector</vt:lpstr>
      <vt:lpstr>Divergence of a Vector</vt:lpstr>
      <vt:lpstr>Divergence of a Vector</vt:lpstr>
      <vt:lpstr>Divergence of a Vector</vt:lpstr>
      <vt:lpstr>Vorticity of a Vector</vt:lpstr>
      <vt:lpstr>Vorticity of a Vector</vt:lpstr>
      <vt:lpstr>Vorticity of a Vector</vt:lpstr>
      <vt:lpstr>Vorticity of a Vector</vt:lpstr>
      <vt:lpstr>Vorticity of a Vector</vt:lpstr>
      <vt:lpstr>Vector Glyph</vt:lpstr>
      <vt:lpstr>Vector Glyph</vt:lpstr>
      <vt:lpstr>Vector Glyph</vt:lpstr>
      <vt:lpstr>Vector Glyph</vt:lpstr>
      <vt:lpstr>Vector Glyph</vt:lpstr>
      <vt:lpstr>Vector Glyph: 3D</vt:lpstr>
      <vt:lpstr>Vector Glyph: 3D</vt:lpstr>
      <vt:lpstr>Vector Glyph: 3D</vt:lpstr>
      <vt:lpstr>Vector Glyph: 3D</vt:lpstr>
      <vt:lpstr>Vector Glyph</vt:lpstr>
      <vt:lpstr>Vector Color Coding</vt:lpstr>
      <vt:lpstr>Презентація PowerPoint</vt:lpstr>
      <vt:lpstr>Презентація PowerPoint</vt:lpstr>
      <vt:lpstr>Vector Color Coding</vt:lpstr>
      <vt:lpstr>Stream Objects</vt:lpstr>
      <vt:lpstr>Streamlines</vt:lpstr>
      <vt:lpstr>Презентація PowerPoint</vt:lpstr>
      <vt:lpstr>Streamlines: Issues</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Stream Ribbons</vt:lpstr>
      <vt:lpstr>Stream Surface</vt:lpstr>
      <vt:lpstr>Texture-Based Vector Vis.</vt:lpstr>
      <vt:lpstr>Texture-Based Vector Vis.</vt:lpstr>
      <vt:lpstr>Texture-Based Vector Vis.</vt:lpstr>
      <vt:lpstr>Texture-Based Vector Vis.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Визуализация данных</dc:title>
  <dc:creator>alex</dc:creator>
  <cp:lastModifiedBy>Oleksii Vodka / Олексій Олександрович Водка</cp:lastModifiedBy>
  <cp:revision>52</cp:revision>
  <dcterms:created xsi:type="dcterms:W3CDTF">2018-02-06T20:44:58Z</dcterms:created>
  <dcterms:modified xsi:type="dcterms:W3CDTF">2024-04-05T06:17:21Z</dcterms:modified>
</cp:coreProperties>
</file>